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5" r:id="rId1"/>
  </p:sldMasterIdLst>
  <p:notesMasterIdLst>
    <p:notesMasterId r:id="rId29"/>
  </p:notesMasterIdLst>
  <p:sldIdLst>
    <p:sldId id="256" r:id="rId2"/>
    <p:sldId id="257" r:id="rId3"/>
    <p:sldId id="259" r:id="rId4"/>
    <p:sldId id="348" r:id="rId5"/>
    <p:sldId id="354" r:id="rId6"/>
    <p:sldId id="276" r:id="rId7"/>
    <p:sldId id="287" r:id="rId8"/>
    <p:sldId id="261" r:id="rId9"/>
    <p:sldId id="262" r:id="rId10"/>
    <p:sldId id="264" r:id="rId11"/>
    <p:sldId id="352" r:id="rId12"/>
    <p:sldId id="353" r:id="rId13"/>
    <p:sldId id="316" r:id="rId14"/>
    <p:sldId id="349" r:id="rId15"/>
    <p:sldId id="350" r:id="rId16"/>
    <p:sldId id="351" r:id="rId17"/>
    <p:sldId id="258" r:id="rId18"/>
    <p:sldId id="266" r:id="rId19"/>
    <p:sldId id="267" r:id="rId20"/>
    <p:sldId id="268" r:id="rId21"/>
    <p:sldId id="269" r:id="rId22"/>
    <p:sldId id="343" r:id="rId23"/>
    <p:sldId id="274" r:id="rId24"/>
    <p:sldId id="271" r:id="rId25"/>
    <p:sldId id="272" r:id="rId26"/>
    <p:sldId id="275" r:id="rId27"/>
    <p:sldId id="27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Dorriety" initials="BD" lastIdx="1" clrIdx="0">
    <p:extLst>
      <p:ext uri="{19B8F6BF-5375-455C-9EA6-DF929625EA0E}">
        <p15:presenceInfo xmlns:p15="http://schemas.microsoft.com/office/powerpoint/2012/main" userId="ac2ba2699c8d44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105" d="100"/>
          <a:sy n="105" d="100"/>
        </p:scale>
        <p:origin x="132"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Dorriety" userId="ac2ba2699c8d44e8" providerId="LiveId" clId="{2C4B8181-6F59-4008-9616-14B4C437757E}"/>
    <pc:docChg chg="custSel addSld delSld modSld sldOrd">
      <pc:chgData name="Brian Dorriety" userId="ac2ba2699c8d44e8" providerId="LiveId" clId="{2C4B8181-6F59-4008-9616-14B4C437757E}" dt="2023-07-03T21:05:40.008" v="655" actId="20577"/>
      <pc:docMkLst>
        <pc:docMk/>
      </pc:docMkLst>
      <pc:sldChg chg="modSp mod">
        <pc:chgData name="Brian Dorriety" userId="ac2ba2699c8d44e8" providerId="LiveId" clId="{2C4B8181-6F59-4008-9616-14B4C437757E}" dt="2023-04-24T16:19:12.693" v="424" actId="20577"/>
        <pc:sldMkLst>
          <pc:docMk/>
          <pc:sldMk cId="3088851656" sldId="257"/>
        </pc:sldMkLst>
        <pc:spChg chg="mod">
          <ac:chgData name="Brian Dorriety" userId="ac2ba2699c8d44e8" providerId="LiveId" clId="{2C4B8181-6F59-4008-9616-14B4C437757E}" dt="2023-04-24T16:19:12.693" v="424" actId="20577"/>
          <ac:spMkLst>
            <pc:docMk/>
            <pc:sldMk cId="3088851656" sldId="257"/>
            <ac:spMk id="3" creationId="{F96915E6-82C3-4970-AEEF-FEDA0BE67CCD}"/>
          </ac:spMkLst>
        </pc:spChg>
      </pc:sldChg>
      <pc:sldChg chg="modSp mod ord">
        <pc:chgData name="Brian Dorriety" userId="ac2ba2699c8d44e8" providerId="LiveId" clId="{2C4B8181-6F59-4008-9616-14B4C437757E}" dt="2023-07-03T21:05:40.008" v="655" actId="20577"/>
        <pc:sldMkLst>
          <pc:docMk/>
          <pc:sldMk cId="283151079" sldId="258"/>
        </pc:sldMkLst>
        <pc:spChg chg="mod">
          <ac:chgData name="Brian Dorriety" userId="ac2ba2699c8d44e8" providerId="LiveId" clId="{2C4B8181-6F59-4008-9616-14B4C437757E}" dt="2023-04-23T19:10:01.383" v="162" actId="1076"/>
          <ac:spMkLst>
            <pc:docMk/>
            <pc:sldMk cId="283151079" sldId="258"/>
            <ac:spMk id="2" creationId="{98950D16-864B-4635-BEAA-449488C043D2}"/>
          </ac:spMkLst>
        </pc:spChg>
        <pc:spChg chg="mod">
          <ac:chgData name="Brian Dorriety" userId="ac2ba2699c8d44e8" providerId="LiveId" clId="{2C4B8181-6F59-4008-9616-14B4C437757E}" dt="2023-07-03T21:05:40.008" v="655" actId="20577"/>
          <ac:spMkLst>
            <pc:docMk/>
            <pc:sldMk cId="283151079" sldId="258"/>
            <ac:spMk id="3" creationId="{EC42354F-3C05-4EBC-B4A2-27ED2696F50A}"/>
          </ac:spMkLst>
        </pc:spChg>
        <pc:picChg chg="mod">
          <ac:chgData name="Brian Dorriety" userId="ac2ba2699c8d44e8" providerId="LiveId" clId="{2C4B8181-6F59-4008-9616-14B4C437757E}" dt="2023-04-23T19:09:55.281" v="161" actId="14100"/>
          <ac:picMkLst>
            <pc:docMk/>
            <pc:sldMk cId="283151079" sldId="258"/>
            <ac:picMk id="5" creationId="{D9833E68-296B-46C8-8E2B-2CC2142240D6}"/>
          </ac:picMkLst>
        </pc:picChg>
      </pc:sldChg>
      <pc:sldChg chg="modSp mod">
        <pc:chgData name="Brian Dorriety" userId="ac2ba2699c8d44e8" providerId="LiveId" clId="{2C4B8181-6F59-4008-9616-14B4C437757E}" dt="2023-04-25T17:17:31.891" v="505" actId="1076"/>
        <pc:sldMkLst>
          <pc:docMk/>
          <pc:sldMk cId="3135991964" sldId="259"/>
        </pc:sldMkLst>
        <pc:spChg chg="mod">
          <ac:chgData name="Brian Dorriety" userId="ac2ba2699c8d44e8" providerId="LiveId" clId="{2C4B8181-6F59-4008-9616-14B4C437757E}" dt="2023-04-25T17:17:31.891" v="505" actId="1076"/>
          <ac:spMkLst>
            <pc:docMk/>
            <pc:sldMk cId="3135991964" sldId="259"/>
            <ac:spMk id="3" creationId="{E0518012-4FF4-4B06-B002-AB45847E50BF}"/>
          </ac:spMkLst>
        </pc:spChg>
      </pc:sldChg>
      <pc:sldChg chg="modSp mod">
        <pc:chgData name="Brian Dorriety" userId="ac2ba2699c8d44e8" providerId="LiveId" clId="{2C4B8181-6F59-4008-9616-14B4C437757E}" dt="2023-04-24T16:24:44.991" v="450" actId="1076"/>
        <pc:sldMkLst>
          <pc:docMk/>
          <pc:sldMk cId="2680938026" sldId="262"/>
        </pc:sldMkLst>
        <pc:spChg chg="mod">
          <ac:chgData name="Brian Dorriety" userId="ac2ba2699c8d44e8" providerId="LiveId" clId="{2C4B8181-6F59-4008-9616-14B4C437757E}" dt="2023-04-24T16:24:44.991" v="450" actId="1076"/>
          <ac:spMkLst>
            <pc:docMk/>
            <pc:sldMk cId="2680938026" sldId="262"/>
            <ac:spMk id="4" creationId="{28489CAE-2693-47C7-AE33-2B2368B96F2A}"/>
          </ac:spMkLst>
        </pc:spChg>
        <pc:spChg chg="mod">
          <ac:chgData name="Brian Dorriety" userId="ac2ba2699c8d44e8" providerId="LiveId" clId="{2C4B8181-6F59-4008-9616-14B4C437757E}" dt="2023-04-24T16:24:24.281" v="448" actId="1076"/>
          <ac:spMkLst>
            <pc:docMk/>
            <pc:sldMk cId="2680938026" sldId="262"/>
            <ac:spMk id="5" creationId="{35E82293-CF7C-4953-81F5-F9CE9B9BF287}"/>
          </ac:spMkLst>
        </pc:spChg>
      </pc:sldChg>
      <pc:sldChg chg="addSp modSp mod">
        <pc:chgData name="Brian Dorriety" userId="ac2ba2699c8d44e8" providerId="LiveId" clId="{2C4B8181-6F59-4008-9616-14B4C437757E}" dt="2023-04-24T16:20:30.046" v="443" actId="20577"/>
        <pc:sldMkLst>
          <pc:docMk/>
          <pc:sldMk cId="2988980464" sldId="276"/>
        </pc:sldMkLst>
        <pc:spChg chg="add mod">
          <ac:chgData name="Brian Dorriety" userId="ac2ba2699c8d44e8" providerId="LiveId" clId="{2C4B8181-6F59-4008-9616-14B4C437757E}" dt="2023-04-24T16:20:30.046" v="443" actId="20577"/>
          <ac:spMkLst>
            <pc:docMk/>
            <pc:sldMk cId="2988980464" sldId="276"/>
            <ac:spMk id="3" creationId="{3B994DFC-A514-D63C-1676-4FA8B2D30DDD}"/>
          </ac:spMkLst>
        </pc:spChg>
      </pc:sldChg>
      <pc:sldChg chg="del">
        <pc:chgData name="Brian Dorriety" userId="ac2ba2699c8d44e8" providerId="LiveId" clId="{2C4B8181-6F59-4008-9616-14B4C437757E}" dt="2023-04-23T19:12:17.858" v="166" actId="2696"/>
        <pc:sldMkLst>
          <pc:docMk/>
          <pc:sldMk cId="666842349" sldId="286"/>
        </pc:sldMkLst>
      </pc:sldChg>
      <pc:sldChg chg="modSp del mod">
        <pc:chgData name="Brian Dorriety" userId="ac2ba2699c8d44e8" providerId="LiveId" clId="{2C4B8181-6F59-4008-9616-14B4C437757E}" dt="2023-04-23T19:08:58.017" v="154" actId="2696"/>
        <pc:sldMkLst>
          <pc:docMk/>
          <pc:sldMk cId="1405172780" sldId="346"/>
        </pc:sldMkLst>
        <pc:spChg chg="mod">
          <ac:chgData name="Brian Dorriety" userId="ac2ba2699c8d44e8" providerId="LiveId" clId="{2C4B8181-6F59-4008-9616-14B4C437757E}" dt="2023-04-10T15:51:15.819" v="97" actId="6549"/>
          <ac:spMkLst>
            <pc:docMk/>
            <pc:sldMk cId="1405172780" sldId="346"/>
            <ac:spMk id="3" creationId="{BB76AF3B-9117-A65D-00BC-9AAE1450195E}"/>
          </ac:spMkLst>
        </pc:spChg>
      </pc:sldChg>
      <pc:sldChg chg="addSp modSp del mod">
        <pc:chgData name="Brian Dorriety" userId="ac2ba2699c8d44e8" providerId="LiveId" clId="{2C4B8181-6F59-4008-9616-14B4C437757E}" dt="2023-04-23T19:10:25.511" v="163" actId="2696"/>
        <pc:sldMkLst>
          <pc:docMk/>
          <pc:sldMk cId="503998650" sldId="347"/>
        </pc:sldMkLst>
        <pc:spChg chg="mod">
          <ac:chgData name="Brian Dorriety" userId="ac2ba2699c8d44e8" providerId="LiveId" clId="{2C4B8181-6F59-4008-9616-14B4C437757E}" dt="2023-04-10T15:50:31.235" v="49" actId="6549"/>
          <ac:spMkLst>
            <pc:docMk/>
            <pc:sldMk cId="503998650" sldId="347"/>
            <ac:spMk id="3" creationId="{85B34FFF-CE86-DEEB-8C92-373E8451944C}"/>
          </ac:spMkLst>
        </pc:spChg>
        <pc:spChg chg="add mod">
          <ac:chgData name="Brian Dorriety" userId="ac2ba2699c8d44e8" providerId="LiveId" clId="{2C4B8181-6F59-4008-9616-14B4C437757E}" dt="2023-04-10T15:51:03.106" v="96" actId="20577"/>
          <ac:spMkLst>
            <pc:docMk/>
            <pc:sldMk cId="503998650" sldId="347"/>
            <ac:spMk id="4" creationId="{F2E60B7E-FD3F-D4AC-C47F-E24CED1E6703}"/>
          </ac:spMkLst>
        </pc:spChg>
      </pc:sldChg>
      <pc:sldChg chg="addSp modSp new mod addCm">
        <pc:chgData name="Brian Dorriety" userId="ac2ba2699c8d44e8" providerId="LiveId" clId="{2C4B8181-6F59-4008-9616-14B4C437757E}" dt="2023-04-25T17:26:56.121" v="652" actId="1076"/>
        <pc:sldMkLst>
          <pc:docMk/>
          <pc:sldMk cId="625887496" sldId="348"/>
        </pc:sldMkLst>
        <pc:spChg chg="add mod">
          <ac:chgData name="Brian Dorriety" userId="ac2ba2699c8d44e8" providerId="LiveId" clId="{2C4B8181-6F59-4008-9616-14B4C437757E}" dt="2023-04-25T17:26:43.633" v="650" actId="20577"/>
          <ac:spMkLst>
            <pc:docMk/>
            <pc:sldMk cId="625887496" sldId="348"/>
            <ac:spMk id="3" creationId="{DB48DAF8-1CE3-2558-D4FF-C1832B78F296}"/>
          </ac:spMkLst>
        </pc:spChg>
        <pc:spChg chg="add mod">
          <ac:chgData name="Brian Dorriety" userId="ac2ba2699c8d44e8" providerId="LiveId" clId="{2C4B8181-6F59-4008-9616-14B4C437757E}" dt="2023-04-25T17:26:45.115" v="651" actId="1076"/>
          <ac:spMkLst>
            <pc:docMk/>
            <pc:sldMk cId="625887496" sldId="348"/>
            <ac:spMk id="5" creationId="{A6D2751F-56C6-5554-E390-FBA0B2583E6A}"/>
          </ac:spMkLst>
        </pc:spChg>
        <pc:spChg chg="add mod">
          <ac:chgData name="Brian Dorriety" userId="ac2ba2699c8d44e8" providerId="LiveId" clId="{2C4B8181-6F59-4008-9616-14B4C437757E}" dt="2023-04-25T17:26:56.121" v="652" actId="1076"/>
          <ac:spMkLst>
            <pc:docMk/>
            <pc:sldMk cId="625887496" sldId="348"/>
            <ac:spMk id="7" creationId="{33A46175-793E-1F3C-24BF-95DCD8916BF0}"/>
          </ac:spMkLst>
        </pc:spChg>
      </pc:sldChg>
      <pc:sldChg chg="modSp add mod">
        <pc:chgData name="Brian Dorriety" userId="ac2ba2699c8d44e8" providerId="LiveId" clId="{2C4B8181-6F59-4008-9616-14B4C437757E}" dt="2023-04-23T19:08:32.656" v="153" actId="1076"/>
        <pc:sldMkLst>
          <pc:docMk/>
          <pc:sldMk cId="1246214644" sldId="349"/>
        </pc:sldMkLst>
        <pc:spChg chg="mod">
          <ac:chgData name="Brian Dorriety" userId="ac2ba2699c8d44e8" providerId="LiveId" clId="{2C4B8181-6F59-4008-9616-14B4C437757E}" dt="2023-04-23T19:08:32.656" v="153" actId="1076"/>
          <ac:spMkLst>
            <pc:docMk/>
            <pc:sldMk cId="1246214644" sldId="349"/>
            <ac:spMk id="4" creationId="{40458073-899D-4C0F-BB88-11E069E33489}"/>
          </ac:spMkLst>
        </pc:spChg>
      </pc:sldChg>
      <pc:sldChg chg="modSp add mod">
        <pc:chgData name="Brian Dorriety" userId="ac2ba2699c8d44e8" providerId="LiveId" clId="{2C4B8181-6F59-4008-9616-14B4C437757E}" dt="2023-04-23T19:09:20.055" v="157" actId="1076"/>
        <pc:sldMkLst>
          <pc:docMk/>
          <pc:sldMk cId="4140841199" sldId="350"/>
        </pc:sldMkLst>
        <pc:spChg chg="mod">
          <ac:chgData name="Brian Dorriety" userId="ac2ba2699c8d44e8" providerId="LiveId" clId="{2C4B8181-6F59-4008-9616-14B4C437757E}" dt="2023-04-23T19:09:20.055" v="157" actId="1076"/>
          <ac:spMkLst>
            <pc:docMk/>
            <pc:sldMk cId="4140841199" sldId="350"/>
            <ac:spMk id="2" creationId="{D265E21D-F000-4E3C-8C59-6A9AD991351E}"/>
          </ac:spMkLst>
        </pc:spChg>
      </pc:sldChg>
      <pc:sldChg chg="modSp mod">
        <pc:chgData name="Brian Dorriety" userId="ac2ba2699c8d44e8" providerId="LiveId" clId="{2C4B8181-6F59-4008-9616-14B4C437757E}" dt="2023-04-23T19:11:57.168" v="164" actId="1076"/>
        <pc:sldMkLst>
          <pc:docMk/>
          <pc:sldMk cId="2944656182" sldId="352"/>
        </pc:sldMkLst>
        <pc:spChg chg="mod">
          <ac:chgData name="Brian Dorriety" userId="ac2ba2699c8d44e8" providerId="LiveId" clId="{2C4B8181-6F59-4008-9616-14B4C437757E}" dt="2023-04-23T19:11:57.168" v="164" actId="1076"/>
          <ac:spMkLst>
            <pc:docMk/>
            <pc:sldMk cId="2944656182" sldId="352"/>
            <ac:spMk id="2" creationId="{5B37481A-38F1-4711-9CC4-6FD640175495}"/>
          </ac:spMkLst>
        </pc:spChg>
      </pc:sldChg>
      <pc:sldChg chg="add">
        <pc:chgData name="Brian Dorriety" userId="ac2ba2699c8d44e8" providerId="LiveId" clId="{2C4B8181-6F59-4008-9616-14B4C437757E}" dt="2023-04-23T19:12:12.261" v="165"/>
        <pc:sldMkLst>
          <pc:docMk/>
          <pc:sldMk cId="942775125" sldId="353"/>
        </pc:sldMkLst>
      </pc:sldChg>
      <pc:sldChg chg="addSp modSp new mod ord">
        <pc:chgData name="Brian Dorriety" userId="ac2ba2699c8d44e8" providerId="LiveId" clId="{2C4B8181-6F59-4008-9616-14B4C437757E}" dt="2023-04-23T19:21:55.017" v="362" actId="20577"/>
        <pc:sldMkLst>
          <pc:docMk/>
          <pc:sldMk cId="1055906789" sldId="354"/>
        </pc:sldMkLst>
        <pc:spChg chg="add mod">
          <ac:chgData name="Brian Dorriety" userId="ac2ba2699c8d44e8" providerId="LiveId" clId="{2C4B8181-6F59-4008-9616-14B4C437757E}" dt="2023-04-23T19:20:48.512" v="338" actId="255"/>
          <ac:spMkLst>
            <pc:docMk/>
            <pc:sldMk cId="1055906789" sldId="354"/>
            <ac:spMk id="2" creationId="{1173792D-373A-1764-1F99-CA6D6F7655BE}"/>
          </ac:spMkLst>
        </pc:spChg>
        <pc:spChg chg="add mod">
          <ac:chgData name="Brian Dorriety" userId="ac2ba2699c8d44e8" providerId="LiveId" clId="{2C4B8181-6F59-4008-9616-14B4C437757E}" dt="2023-04-23T19:21:55.017" v="362" actId="20577"/>
          <ac:spMkLst>
            <pc:docMk/>
            <pc:sldMk cId="1055906789" sldId="354"/>
            <ac:spMk id="4" creationId="{8CE0D1F3-3A43-669E-1951-43F7341AB767}"/>
          </ac:spMkLst>
        </pc:spChg>
      </pc:sldChg>
      <pc:sldChg chg="addSp modSp new del mod">
        <pc:chgData name="Brian Dorriety" userId="ac2ba2699c8d44e8" providerId="LiveId" clId="{2C4B8181-6F59-4008-9616-14B4C437757E}" dt="2023-04-25T17:21:39.716" v="509" actId="2696"/>
        <pc:sldMkLst>
          <pc:docMk/>
          <pc:sldMk cId="3289875281" sldId="355"/>
        </pc:sldMkLst>
        <pc:spChg chg="add mod">
          <ac:chgData name="Brian Dorriety" userId="ac2ba2699c8d44e8" providerId="LiveId" clId="{2C4B8181-6F59-4008-9616-14B4C437757E}" dt="2023-04-25T17:17:54.012" v="508" actId="1076"/>
          <ac:spMkLst>
            <pc:docMk/>
            <pc:sldMk cId="3289875281" sldId="355"/>
            <ac:spMk id="3" creationId="{578AC5AD-E303-B95B-9D31-06790AA8179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3-04-10T11:54:36.324" idx="1">
    <p:pos x="3433" y="2191"/>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27B56-DC1B-4484-87E7-0A513540474A}"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99750-95A2-4CAD-BDFE-107BBDE9F7C8}" type="slidenum">
              <a:rPr lang="en-US" smtClean="0"/>
              <a:t>‹#›</a:t>
            </a:fld>
            <a:endParaRPr lang="en-US"/>
          </a:p>
        </p:txBody>
      </p:sp>
    </p:spTree>
    <p:extLst>
      <p:ext uri="{BB962C8B-B14F-4D97-AF65-F5344CB8AC3E}">
        <p14:creationId xmlns:p14="http://schemas.microsoft.com/office/powerpoint/2010/main" val="169731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AB3A824-1A51-4B26-AD58-A6D8E14F6C04}" type="datetimeFigureOut">
              <a:rPr lang="en-US" smtClean="0"/>
              <a:t>7/3/2023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193034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7/3/2023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444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7/3/2023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507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62C4-EDD9-4389-A98B-B87ECEA2A816}" type="datetimeFigureOut">
              <a:rPr lang="en-US" smtClean="0"/>
              <a:t>7/3/2023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322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E5059C3-6A89-4494-99FF-5A4D6FFD50EB}" type="datetimeFigureOut">
              <a:rPr lang="en-US" smtClean="0"/>
              <a:t>7/3/2023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547317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954B2F-12DE-47F5-8894-472B206D2E1E}" type="datetimeFigureOut">
              <a:rPr lang="en-US" smtClean="0"/>
              <a:t>7/3/2023</a:t>
            </a:fld>
            <a:endParaRPr lang="en-US" dirty="0"/>
          </a:p>
        </p:txBody>
      </p:sp>
      <p:sp>
        <p:nvSpPr>
          <p:cNvPr id="9" name="Footer Placeholder 8"/>
          <p:cNvSpPr>
            <a:spLocks noGrp="1"/>
          </p:cNvSpPr>
          <p:nvPr>
            <p:ph type="ftr" sz="quarter" idx="11"/>
          </p:nvPr>
        </p:nvSpPr>
        <p:spPr/>
        <p:txBody>
          <a:body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454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t>7/3/2023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578629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7/3/2023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101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7/3/2023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259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t>7/3/2023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097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t>7/3/2023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488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BC1C18-307B-4F68-A007-B5B542270E8D}" type="datetimeFigureOut">
              <a:rPr lang="en-US" smtClean="0"/>
              <a:t>7/3/2023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68120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riadzany.blogspot.com/2012/12/a-price-of-helicopter-ride-humour.html" TargetMode="External"/><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welcome-quote-sign-poster-998360/"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guides.himmelfarb.gwu.edu/ms4clerkships/pedsemergencymed"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mpillsblog.com/ho-preso-50-compresse-di-eliquis/"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ipkitten.blogspot.com/2011/08/list-rhapsody-or-is-it-case-of-resting.html" TargetMode="External"/><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blogjob.com/trmeson/8-ways-to-improve-patient-satisfaction/"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EB061-B2FA-4774-9C14-96D6A0517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057" y="517623"/>
            <a:ext cx="5717399" cy="5822754"/>
          </a:xfrm>
          <a:prstGeom prst="rect">
            <a:avLst/>
          </a:prstGeom>
        </p:spPr>
      </p:pic>
      <p:sp>
        <p:nvSpPr>
          <p:cNvPr id="7" name="Rectangle 6">
            <a:extLst>
              <a:ext uri="{FF2B5EF4-FFF2-40B4-BE49-F238E27FC236}">
                <a16:creationId xmlns:a16="http://schemas.microsoft.com/office/drawing/2014/main" id="{138C5555-F2B2-46F1-B6A1-7C7254B60373}"/>
              </a:ext>
            </a:extLst>
          </p:cNvPr>
          <p:cNvSpPr/>
          <p:nvPr/>
        </p:nvSpPr>
        <p:spPr>
          <a:xfrm>
            <a:off x="4288532" y="3013501"/>
            <a:ext cx="3046871" cy="830997"/>
          </a:xfrm>
          <a:prstGeom prst="rect">
            <a:avLst/>
          </a:prstGeom>
        </p:spPr>
        <p:txBody>
          <a:bodyPr wrap="square">
            <a:spAutoFit/>
          </a:bodyPr>
          <a:lstStyle/>
          <a:p>
            <a:r>
              <a:rPr lang="en-US" sz="4800" b="1" dirty="0">
                <a:solidFill>
                  <a:schemeClr val="bg1"/>
                </a:solidFill>
              </a:rPr>
              <a:t>RTAC  VII</a:t>
            </a:r>
            <a:endParaRPr lang="en-US" sz="4800" dirty="0"/>
          </a:p>
        </p:txBody>
      </p:sp>
      <p:sp>
        <p:nvSpPr>
          <p:cNvPr id="8" name="Rectangle 7">
            <a:extLst>
              <a:ext uri="{FF2B5EF4-FFF2-40B4-BE49-F238E27FC236}">
                <a16:creationId xmlns:a16="http://schemas.microsoft.com/office/drawing/2014/main" id="{DEB33C99-4E3C-48B6-8688-E10422EBD230}"/>
              </a:ext>
            </a:extLst>
          </p:cNvPr>
          <p:cNvSpPr/>
          <p:nvPr/>
        </p:nvSpPr>
        <p:spPr>
          <a:xfrm>
            <a:off x="8256233" y="2930387"/>
            <a:ext cx="3046871" cy="646331"/>
          </a:xfrm>
          <a:prstGeom prst="rect">
            <a:avLst/>
          </a:prstGeom>
        </p:spPr>
        <p:txBody>
          <a:bodyPr wrap="square">
            <a:spAutoFit/>
          </a:bodyPr>
          <a:lstStyle/>
          <a:p>
            <a:pPr algn="ctr"/>
            <a:r>
              <a:rPr lang="en-US" b="1" dirty="0">
                <a:solidFill>
                  <a:schemeClr val="bg1"/>
                </a:solidFill>
              </a:rPr>
              <a:t>4</a:t>
            </a:r>
            <a:r>
              <a:rPr lang="en-US" b="1" baseline="30000" dirty="0">
                <a:solidFill>
                  <a:schemeClr val="bg1"/>
                </a:solidFill>
              </a:rPr>
              <a:t>th</a:t>
            </a:r>
            <a:r>
              <a:rPr lang="en-US" b="1" dirty="0">
                <a:solidFill>
                  <a:schemeClr val="bg1"/>
                </a:solidFill>
              </a:rPr>
              <a:t> Quarterly Meeting</a:t>
            </a:r>
          </a:p>
          <a:p>
            <a:pPr algn="ctr"/>
            <a:r>
              <a:rPr lang="en-US" b="1" dirty="0">
                <a:solidFill>
                  <a:schemeClr val="bg1"/>
                </a:solidFill>
              </a:rPr>
              <a:t>April 25, 2023</a:t>
            </a:r>
          </a:p>
        </p:txBody>
      </p:sp>
      <p:sp>
        <p:nvSpPr>
          <p:cNvPr id="10" name="Rectangle 9">
            <a:extLst>
              <a:ext uri="{FF2B5EF4-FFF2-40B4-BE49-F238E27FC236}">
                <a16:creationId xmlns:a16="http://schemas.microsoft.com/office/drawing/2014/main" id="{8B56DCBE-8E44-4483-B439-A57D5D303DE2}"/>
              </a:ext>
            </a:extLst>
          </p:cNvPr>
          <p:cNvSpPr/>
          <p:nvPr/>
        </p:nvSpPr>
        <p:spPr>
          <a:xfrm>
            <a:off x="8388083" y="3740714"/>
            <a:ext cx="3046871" cy="369332"/>
          </a:xfrm>
          <a:prstGeom prst="rect">
            <a:avLst/>
          </a:prstGeom>
        </p:spPr>
        <p:txBody>
          <a:bodyPr wrap="square">
            <a:spAutoFit/>
          </a:bodyPr>
          <a:lstStyle/>
          <a:p>
            <a:pPr algn="ctr"/>
            <a:r>
              <a:rPr lang="en-US" b="1" dirty="0">
                <a:solidFill>
                  <a:schemeClr val="bg1"/>
                </a:solidFill>
              </a:rPr>
              <a:t>Zoom</a:t>
            </a:r>
          </a:p>
        </p:txBody>
      </p:sp>
    </p:spTree>
    <p:extLst>
      <p:ext uri="{BB962C8B-B14F-4D97-AF65-F5344CB8AC3E}">
        <p14:creationId xmlns:p14="http://schemas.microsoft.com/office/powerpoint/2010/main" val="202538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0D5E3-2522-4DC6-A45F-5DCD600888B0}"/>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Rectangle 2">
            <a:extLst>
              <a:ext uri="{FF2B5EF4-FFF2-40B4-BE49-F238E27FC236}">
                <a16:creationId xmlns:a16="http://schemas.microsoft.com/office/drawing/2014/main" id="{09307D52-7B04-46CA-9657-FAAA2AD03DD7}"/>
              </a:ext>
            </a:extLst>
          </p:cNvPr>
          <p:cNvSpPr/>
          <p:nvPr/>
        </p:nvSpPr>
        <p:spPr>
          <a:xfrm>
            <a:off x="1611553" y="515683"/>
            <a:ext cx="6408160" cy="1077218"/>
          </a:xfrm>
          <a:prstGeom prst="rect">
            <a:avLst/>
          </a:prstGeom>
          <a:noFill/>
        </p:spPr>
        <p:txBody>
          <a:bodyPr wrap="square" lIns="91440" tIns="45720" rIns="91440" bIns="45720">
            <a:spAutoFit/>
          </a:bodyPr>
          <a:lstStyle/>
          <a:p>
            <a:r>
              <a:rPr lang="en-US" sz="3200" b="1" cap="none" spc="50" dirty="0">
                <a:ln w="0"/>
                <a:effectLst>
                  <a:innerShdw blurRad="63500" dist="50800" dir="13500000">
                    <a:srgbClr val="000000">
                      <a:alpha val="50000"/>
                    </a:srgbClr>
                  </a:innerShdw>
                </a:effectLst>
              </a:rPr>
              <a:t>PI Coordinator</a:t>
            </a:r>
          </a:p>
          <a:p>
            <a:r>
              <a:rPr lang="en-US" sz="3200" b="1" spc="50" dirty="0">
                <a:ln w="0"/>
                <a:effectLst>
                  <a:innerShdw blurRad="63500" dist="50800" dir="13500000">
                    <a:srgbClr val="000000">
                      <a:alpha val="50000"/>
                    </a:srgbClr>
                  </a:innerShdw>
                </a:effectLst>
              </a:rPr>
              <a:t>Kelly Gasser, RN</a:t>
            </a:r>
            <a:endParaRPr lang="en-US" sz="3200" b="1" cap="none" spc="50" dirty="0">
              <a:ln w="0"/>
              <a:effectLst>
                <a:innerShdw blurRad="63500" dist="50800" dir="13500000">
                  <a:srgbClr val="000000">
                    <a:alpha val="50000"/>
                  </a:srgbClr>
                </a:innerShdw>
              </a:effectLst>
            </a:endParaRPr>
          </a:p>
        </p:txBody>
      </p:sp>
      <p:sp>
        <p:nvSpPr>
          <p:cNvPr id="5" name="Rectangle 4">
            <a:extLst>
              <a:ext uri="{FF2B5EF4-FFF2-40B4-BE49-F238E27FC236}">
                <a16:creationId xmlns:a16="http://schemas.microsoft.com/office/drawing/2014/main" id="{054A483B-1ED5-481A-8586-1E3402C73E92}"/>
              </a:ext>
            </a:extLst>
          </p:cNvPr>
          <p:cNvSpPr/>
          <p:nvPr/>
        </p:nvSpPr>
        <p:spPr>
          <a:xfrm>
            <a:off x="2914947" y="2421223"/>
            <a:ext cx="4745658" cy="461665"/>
          </a:xfrm>
          <a:prstGeom prst="rect">
            <a:avLst/>
          </a:prstGeom>
          <a:noFill/>
        </p:spPr>
        <p:txBody>
          <a:bodyPr wrap="none" lIns="91440" tIns="45720" rIns="91440" bIns="45720">
            <a:spAutoFit/>
          </a:bodyPr>
          <a:lstStyle/>
          <a:p>
            <a:pPr marL="342900" indent="-342900" algn="ctr">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Trauma Patient Transport Data</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FBAC1194-9A48-4078-8A22-6DE39A81A602}"/>
              </a:ext>
            </a:extLst>
          </p:cNvPr>
          <p:cNvSpPr/>
          <p:nvPr/>
        </p:nvSpPr>
        <p:spPr>
          <a:xfrm>
            <a:off x="3034216" y="3711211"/>
            <a:ext cx="3562835" cy="461665"/>
          </a:xfrm>
          <a:prstGeom prst="rect">
            <a:avLst/>
          </a:prstGeom>
          <a:noFill/>
        </p:spPr>
        <p:txBody>
          <a:bodyPr wrap="none" lIns="91440" tIns="45720" rIns="91440" bIns="45720">
            <a:spAutoFit/>
          </a:bodyPr>
          <a:lstStyle/>
          <a:p>
            <a:pPr marL="342900" indent="-342900" algn="ctr">
              <a:buFont typeface="Wingdings" panose="05000000000000000000" pitchFamily="2" charset="2"/>
              <a:buChar char="§"/>
            </a:pPr>
            <a:r>
              <a:rPr lang="en-US" sz="2400" dirty="0">
                <a:ln w="0"/>
                <a:effectLst>
                  <a:outerShdw blurRad="38100" dist="19050" dir="2700000" algn="tl" rotWithShape="0">
                    <a:schemeClr val="dk1">
                      <a:alpha val="40000"/>
                    </a:schemeClr>
                  </a:outerShdw>
                </a:effectLst>
              </a:rPr>
              <a:t>Regional Trauma Log </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571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481A-38F1-4711-9CC4-6FD640175495}"/>
              </a:ext>
            </a:extLst>
          </p:cNvPr>
          <p:cNvSpPr>
            <a:spLocks noGrp="1"/>
          </p:cNvSpPr>
          <p:nvPr>
            <p:ph type="ctrTitle"/>
          </p:nvPr>
        </p:nvSpPr>
        <p:spPr>
          <a:xfrm>
            <a:off x="868044" y="103265"/>
            <a:ext cx="9144000" cy="622547"/>
          </a:xfrm>
        </p:spPr>
        <p:txBody>
          <a:bodyPr>
            <a:normAutofit fontScale="90000"/>
          </a:bodyPr>
          <a:lstStyle/>
          <a:p>
            <a:r>
              <a:rPr lang="en-US" dirty="0"/>
              <a:t>RTAC – 3rd Quarter</a:t>
            </a:r>
          </a:p>
        </p:txBody>
      </p:sp>
      <p:pic>
        <p:nvPicPr>
          <p:cNvPr id="3" name="Picture 2">
            <a:extLst>
              <a:ext uri="{FF2B5EF4-FFF2-40B4-BE49-F238E27FC236}">
                <a16:creationId xmlns:a16="http://schemas.microsoft.com/office/drawing/2014/main" id="{664162BB-0D1B-4EE2-B76B-8466C63DAAED}"/>
              </a:ext>
            </a:extLst>
          </p:cNvPr>
          <p:cNvPicPr>
            <a:picLocks noChangeAspect="1"/>
          </p:cNvPicPr>
          <p:nvPr/>
        </p:nvPicPr>
        <p:blipFill>
          <a:blip r:embed="rId2"/>
          <a:stretch>
            <a:fillRect/>
          </a:stretch>
        </p:blipFill>
        <p:spPr>
          <a:xfrm>
            <a:off x="714985" y="810943"/>
            <a:ext cx="9450119" cy="2400635"/>
          </a:xfrm>
          <a:prstGeom prst="rect">
            <a:avLst/>
          </a:prstGeom>
        </p:spPr>
      </p:pic>
      <p:pic>
        <p:nvPicPr>
          <p:cNvPr id="4" name="Picture 3">
            <a:extLst>
              <a:ext uri="{FF2B5EF4-FFF2-40B4-BE49-F238E27FC236}">
                <a16:creationId xmlns:a16="http://schemas.microsoft.com/office/drawing/2014/main" id="{D0D1A4CE-9C6B-41B5-9B63-22C401604C70}"/>
              </a:ext>
            </a:extLst>
          </p:cNvPr>
          <p:cNvPicPr>
            <a:picLocks noChangeAspect="1"/>
          </p:cNvPicPr>
          <p:nvPr/>
        </p:nvPicPr>
        <p:blipFill>
          <a:blip r:embed="rId3"/>
          <a:stretch>
            <a:fillRect/>
          </a:stretch>
        </p:blipFill>
        <p:spPr>
          <a:xfrm>
            <a:off x="702474" y="3213931"/>
            <a:ext cx="9488224" cy="1981477"/>
          </a:xfrm>
          <a:prstGeom prst="rect">
            <a:avLst/>
          </a:prstGeom>
        </p:spPr>
      </p:pic>
      <p:pic>
        <p:nvPicPr>
          <p:cNvPr id="6" name="Picture 5">
            <a:extLst>
              <a:ext uri="{FF2B5EF4-FFF2-40B4-BE49-F238E27FC236}">
                <a16:creationId xmlns:a16="http://schemas.microsoft.com/office/drawing/2014/main" id="{284F1125-A88F-4E03-951B-9D46D16B6E44}"/>
              </a:ext>
            </a:extLst>
          </p:cNvPr>
          <p:cNvPicPr>
            <a:picLocks noChangeAspect="1"/>
          </p:cNvPicPr>
          <p:nvPr/>
        </p:nvPicPr>
        <p:blipFill>
          <a:blip r:embed="rId4"/>
          <a:stretch>
            <a:fillRect/>
          </a:stretch>
        </p:blipFill>
        <p:spPr>
          <a:xfrm>
            <a:off x="703184" y="5206150"/>
            <a:ext cx="9478698" cy="685896"/>
          </a:xfrm>
          <a:prstGeom prst="rect">
            <a:avLst/>
          </a:prstGeom>
        </p:spPr>
      </p:pic>
    </p:spTree>
    <p:extLst>
      <p:ext uri="{BB962C8B-B14F-4D97-AF65-F5344CB8AC3E}">
        <p14:creationId xmlns:p14="http://schemas.microsoft.com/office/powerpoint/2010/main" val="294465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B66914-A5AB-4C77-B9A3-5F03FA2588DB}"/>
              </a:ext>
            </a:extLst>
          </p:cNvPr>
          <p:cNvSpPr txBox="1"/>
          <p:nvPr/>
        </p:nvSpPr>
        <p:spPr>
          <a:xfrm>
            <a:off x="202844" y="233265"/>
            <a:ext cx="8640147" cy="707886"/>
          </a:xfrm>
          <a:prstGeom prst="rect">
            <a:avLst/>
          </a:prstGeom>
          <a:noFill/>
        </p:spPr>
        <p:txBody>
          <a:bodyPr wrap="square" rtlCol="0">
            <a:spAutoFit/>
          </a:bodyPr>
          <a:lstStyle/>
          <a:p>
            <a:r>
              <a:rPr lang="en-US" sz="4000" dirty="0">
                <a:solidFill>
                  <a:schemeClr val="accent1"/>
                </a:solidFill>
              </a:rPr>
              <a:t>RTAC Pilot – Trip Reports</a:t>
            </a:r>
          </a:p>
        </p:txBody>
      </p:sp>
      <p:pic>
        <p:nvPicPr>
          <p:cNvPr id="2" name="Picture 1">
            <a:extLst>
              <a:ext uri="{FF2B5EF4-FFF2-40B4-BE49-F238E27FC236}">
                <a16:creationId xmlns:a16="http://schemas.microsoft.com/office/drawing/2014/main" id="{A7A58F27-C1E9-43E9-85E0-B11F348758F2}"/>
              </a:ext>
            </a:extLst>
          </p:cNvPr>
          <p:cNvPicPr>
            <a:picLocks noChangeAspect="1"/>
          </p:cNvPicPr>
          <p:nvPr/>
        </p:nvPicPr>
        <p:blipFill>
          <a:blip r:embed="rId2"/>
          <a:stretch>
            <a:fillRect/>
          </a:stretch>
        </p:blipFill>
        <p:spPr>
          <a:xfrm>
            <a:off x="434085" y="1580892"/>
            <a:ext cx="10669489" cy="3696216"/>
          </a:xfrm>
          <a:prstGeom prst="rect">
            <a:avLst/>
          </a:prstGeom>
          <a:ln>
            <a:solidFill>
              <a:schemeClr val="tx1"/>
            </a:solidFill>
          </a:ln>
        </p:spPr>
      </p:pic>
    </p:spTree>
    <p:extLst>
      <p:ext uri="{BB962C8B-B14F-4D97-AF65-F5344CB8AC3E}">
        <p14:creationId xmlns:p14="http://schemas.microsoft.com/office/powerpoint/2010/main" val="942775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AD947-D030-49CD-ADF7-90B10E34E180}"/>
              </a:ext>
            </a:extLst>
          </p:cNvPr>
          <p:cNvSpPr txBox="1"/>
          <p:nvPr/>
        </p:nvSpPr>
        <p:spPr>
          <a:xfrm>
            <a:off x="1480932" y="1083670"/>
            <a:ext cx="7535848" cy="4602414"/>
          </a:xfrm>
          <a:prstGeom prst="rect">
            <a:avLst/>
          </a:prstGeom>
          <a:noFill/>
        </p:spPr>
        <p:txBody>
          <a:bodyPr wrap="square">
            <a:spAutoFit/>
          </a:bodyPr>
          <a:lstStyle/>
          <a:p>
            <a:pPr marL="0" marR="0">
              <a:lnSpc>
                <a:spcPts val="1980"/>
              </a:lnSpc>
              <a:spcBef>
                <a:spcPts val="0"/>
              </a:spcBef>
              <a:spcAft>
                <a:spcPts val="800"/>
              </a:spcAft>
            </a:pPr>
            <a:r>
              <a:rPr lang="en-US" sz="2400" b="1" dirty="0">
                <a:solidFill>
                  <a:srgbClr val="2E3E40"/>
                </a:solidFill>
                <a:effectLst/>
                <a:latin typeface="&amp;quot"/>
                <a:ea typeface="Times New Roman" panose="02020603050405020304" pitchFamily="18" charset="0"/>
                <a:cs typeface="Times New Roman" panose="02020603050405020304" pitchFamily="18" charset="0"/>
              </a:rPr>
              <a:t>Injury Prevention and Community Outreach </a:t>
            </a:r>
          </a:p>
          <a:p>
            <a:pPr marL="0" marR="0">
              <a:lnSpc>
                <a:spcPts val="198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80"/>
              </a:lnSpc>
              <a:spcBef>
                <a:spcPts val="0"/>
              </a:spcBef>
              <a:spcAft>
                <a:spcPts val="800"/>
              </a:spcAft>
            </a:pPr>
            <a:r>
              <a:rPr lang="en-US" sz="1600" b="1" dirty="0">
                <a:effectLst/>
                <a:latin typeface="&amp;quot"/>
                <a:ea typeface="Times New Roman" panose="02020603050405020304" pitchFamily="18" charset="0"/>
                <a:cs typeface="Times New Roman" panose="02020603050405020304" pitchFamily="18" charset="0"/>
              </a:rPr>
              <a:t>Purpose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80"/>
              </a:lnSpc>
              <a:spcBef>
                <a:spcPts val="0"/>
              </a:spcBef>
              <a:spcAft>
                <a:spcPts val="800"/>
              </a:spcAft>
            </a:pPr>
            <a:r>
              <a:rPr lang="en-US" sz="1200" dirty="0">
                <a:effectLst/>
                <a:latin typeface="&amp;quot"/>
                <a:ea typeface="Times New Roman" panose="02020603050405020304" pitchFamily="18" charset="0"/>
                <a:cs typeface="Times New Roman" panose="02020603050405020304" pitchFamily="18" charset="0"/>
              </a:rPr>
              <a:t>To reduce the number of injuries and deaths through the implementation of effective injury prevention programs.</a:t>
            </a:r>
          </a:p>
          <a:p>
            <a:pPr marL="0" marR="0">
              <a:lnSpc>
                <a:spcPts val="198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Mission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collaboration with community partners, the Region 7 Trauma Injury Prevention Committee will focus on the current mechanisms of trauma related injuries by developing, educating, and implementing strategies that empowers communities to reduce the severity of injuries, disabilities, and deaths due to traumatic events involving individuals of all ages.</a:t>
            </a:r>
          </a:p>
          <a:p>
            <a:pPr marL="0" marR="0">
              <a:lnSpc>
                <a:spcPct val="107000"/>
              </a:lnSpc>
              <a:spcBef>
                <a:spcPts val="0"/>
              </a:spcBef>
              <a:spcAft>
                <a:spcPts val="8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Together, we can reduce the occurrence of traumatic injuries!</a:t>
            </a:r>
          </a:p>
          <a:p>
            <a:pPr marL="0" marR="0">
              <a:lnSpc>
                <a:spcPct val="107000"/>
              </a:lnSpc>
              <a:spcBef>
                <a:spcPts val="0"/>
              </a:spcBef>
              <a:spcAft>
                <a:spcPts val="800"/>
              </a:spcAft>
            </a:pPr>
            <a:endParaRPr lang="en-US" sz="12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united community passionately working to reduce the occurrence of traumatic injuries in individuals of all ages.</a:t>
            </a:r>
          </a:p>
        </p:txBody>
      </p:sp>
    </p:spTree>
    <p:extLst>
      <p:ext uri="{BB962C8B-B14F-4D97-AF65-F5344CB8AC3E}">
        <p14:creationId xmlns:p14="http://schemas.microsoft.com/office/powerpoint/2010/main" val="374418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58073-899D-4C0F-BB88-11E069E33489}"/>
              </a:ext>
            </a:extLst>
          </p:cNvPr>
          <p:cNvSpPr>
            <a:spLocks noGrp="1"/>
          </p:cNvSpPr>
          <p:nvPr>
            <p:ph type="title"/>
          </p:nvPr>
        </p:nvSpPr>
        <p:spPr>
          <a:xfrm>
            <a:off x="824754" y="0"/>
            <a:ext cx="10413095" cy="1317072"/>
          </a:xfrm>
        </p:spPr>
        <p:txBody>
          <a:bodyPr>
            <a:normAutofit fontScale="90000"/>
          </a:bodyPr>
          <a:lstStyle/>
          <a:p>
            <a:r>
              <a:rPr lang="en-US" sz="8800" b="1" dirty="0">
                <a:solidFill>
                  <a:schemeClr val="accent1">
                    <a:lumMod val="75000"/>
                  </a:schemeClr>
                </a:solidFill>
                <a:latin typeface="Abadi" panose="020B0604020104020204" pitchFamily="34" charset="0"/>
              </a:rPr>
              <a:t>Injury Prevention</a:t>
            </a:r>
          </a:p>
        </p:txBody>
      </p:sp>
      <p:sp>
        <p:nvSpPr>
          <p:cNvPr id="5" name="TextBox 4">
            <a:extLst>
              <a:ext uri="{FF2B5EF4-FFF2-40B4-BE49-F238E27FC236}">
                <a16:creationId xmlns:a16="http://schemas.microsoft.com/office/drawing/2014/main" id="{00F31C69-B705-4E54-946C-79DA3587B49C}"/>
              </a:ext>
            </a:extLst>
          </p:cNvPr>
          <p:cNvSpPr txBox="1"/>
          <p:nvPr/>
        </p:nvSpPr>
        <p:spPr>
          <a:xfrm>
            <a:off x="444617" y="1502688"/>
            <a:ext cx="11569816" cy="5786199"/>
          </a:xfrm>
          <a:prstGeom prst="rect">
            <a:avLst/>
          </a:prstGeom>
          <a:noFill/>
        </p:spPr>
        <p:txBody>
          <a:bodyPr wrap="square" rtlCol="0">
            <a:spAutoFit/>
          </a:bodyPr>
          <a:lstStyle/>
          <a:p>
            <a:r>
              <a:rPr lang="en-US" sz="2800" b="1" dirty="0">
                <a:latin typeface="Arial Rounded MT Bold" panose="020F0704030504030204" pitchFamily="34" charset="0"/>
              </a:rPr>
              <a:t>ADULT INJURY PREVENTION</a:t>
            </a:r>
          </a:p>
          <a:p>
            <a:endParaRPr lang="en-US" sz="1600" b="1" dirty="0">
              <a:latin typeface="Arial Rounded MT Bold" panose="020F0704030504030204" pitchFamily="34" charset="0"/>
            </a:endParaRPr>
          </a:p>
          <a:p>
            <a:r>
              <a:rPr lang="en-US" sz="1600" b="1" dirty="0">
                <a:latin typeface="Arial Rounded MT Bold" panose="020F0704030504030204" pitchFamily="34" charset="0"/>
              </a:rPr>
              <a:t>FALL PREVENTION </a:t>
            </a:r>
            <a:br>
              <a:rPr lang="en-US" sz="1600" dirty="0">
                <a:latin typeface="Arial Rounded MT Bold" panose="020F0704030504030204" pitchFamily="34" charset="0"/>
              </a:rPr>
            </a:br>
            <a:r>
              <a:rPr lang="en-US" sz="1600" dirty="0">
                <a:latin typeface="Arial Rounded MT Bold" panose="020F0704030504030204" pitchFamily="34" charset="0"/>
              </a:rPr>
              <a:t>Muscogee - Matter of Balance Class has 16 signed up!  An all time high for this course!</a:t>
            </a:r>
          </a:p>
          <a:p>
            <a:r>
              <a:rPr lang="en-US" sz="1600" dirty="0">
                <a:latin typeface="Arial Rounded MT Bold" panose="020F0704030504030204" pitchFamily="34" charset="0"/>
              </a:rPr>
              <a:t>Tai Chi Classes coming this Fall 2023 in partnership with Area Agency on Aging. </a:t>
            </a:r>
            <a:br>
              <a:rPr lang="en-US" sz="1600" dirty="0">
                <a:latin typeface="Arial Rounded MT Bold" panose="020F0704030504030204" pitchFamily="34" charset="0"/>
              </a:rPr>
            </a:br>
            <a:r>
              <a:rPr lang="en-US" sz="1600" dirty="0">
                <a:latin typeface="Arial Rounded MT Bold" panose="020F0704030504030204" pitchFamily="34" charset="0"/>
              </a:rPr>
              <a:t>$25 for each entire class.  Area Agency on Aging may be open to a class in your county!  </a:t>
            </a:r>
            <a:br>
              <a:rPr lang="en-US" sz="1600" dirty="0">
                <a:latin typeface="Arial Rounded MT Bold" panose="020F0704030504030204" pitchFamily="34" charset="0"/>
              </a:rPr>
            </a:br>
            <a:r>
              <a:rPr lang="en-US" sz="1600" dirty="0">
                <a:latin typeface="Arial Rounded MT Bold" panose="020F0704030504030204" pitchFamily="34" charset="0"/>
              </a:rPr>
              <a:t>Inquire with them.</a:t>
            </a:r>
            <a:br>
              <a:rPr lang="en-US" sz="1600" dirty="0">
                <a:latin typeface="Arial Rounded MT Bold" panose="020F0704030504030204" pitchFamily="34" charset="0"/>
              </a:rPr>
            </a:br>
            <a:endParaRPr lang="en-US" sz="1600" dirty="0">
              <a:latin typeface="Arial Rounded MT Bold" panose="020F0704030504030204" pitchFamily="34" charset="0"/>
            </a:endParaRPr>
          </a:p>
          <a:p>
            <a:r>
              <a:rPr lang="en-US" sz="1600" b="1" dirty="0">
                <a:latin typeface="Arial Rounded MT Bold" panose="020F0704030504030204" pitchFamily="34" charset="0"/>
              </a:rPr>
              <a:t>MOTOR VEHICLE  </a:t>
            </a:r>
          </a:p>
          <a:p>
            <a:r>
              <a:rPr lang="en-US" sz="1600" dirty="0">
                <a:latin typeface="Arial Rounded MT Bold" panose="020F0704030504030204" pitchFamily="34" charset="0"/>
              </a:rPr>
              <a:t>Education for adults/teens as part of CPS Safety Courses</a:t>
            </a:r>
          </a:p>
          <a:p>
            <a:endParaRPr lang="en-US" sz="1600" dirty="0">
              <a:latin typeface="Arial Rounded MT Bold" panose="020F0704030504030204" pitchFamily="34" charset="0"/>
            </a:endParaRPr>
          </a:p>
          <a:p>
            <a:r>
              <a:rPr lang="en-US" sz="1600" b="1" dirty="0">
                <a:latin typeface="Arial Rounded MT Bold" panose="020F0704030504030204" pitchFamily="34" charset="0"/>
              </a:rPr>
              <a:t>PENETRATING INJURIES</a:t>
            </a:r>
          </a:p>
          <a:p>
            <a:r>
              <a:rPr lang="en-US" sz="1600" dirty="0">
                <a:latin typeface="Arial Rounded MT Bold" panose="020F0704030504030204" pitchFamily="34" charset="0"/>
              </a:rPr>
              <a:t>AAP Grant for Gun Safety/Lock Boxes was not awarded.  Pursing other potential funders.</a:t>
            </a:r>
          </a:p>
          <a:p>
            <a:r>
              <a:rPr lang="en-US" sz="1600" dirty="0">
                <a:latin typeface="Arial Rounded MT Bold" panose="020F0704030504030204" pitchFamily="34" charset="0"/>
              </a:rPr>
              <a:t>Online Meeting with Cure Violence - create a strong and collaborative partnership network to effectively address the social and economical inequalities of our city – search for a successful model to replicate -   Omaha 360</a:t>
            </a:r>
          </a:p>
          <a:p>
            <a:endParaRPr lang="en-US" sz="1600" dirty="0">
              <a:latin typeface="Arial Rounded MT Bold" panose="020F0704030504030204" pitchFamily="34" charset="0"/>
            </a:endParaRPr>
          </a:p>
          <a:p>
            <a:r>
              <a:rPr lang="en-US" sz="1600" b="1" dirty="0">
                <a:latin typeface="Arial Rounded MT Bold" panose="020F0704030504030204" pitchFamily="34" charset="0"/>
              </a:rPr>
              <a:t>DROWNING PREVENTION</a:t>
            </a:r>
          </a:p>
          <a:p>
            <a:r>
              <a:rPr lang="en-US" sz="1600" dirty="0">
                <a:latin typeface="Arial Rounded MT Bold" panose="020F0704030504030204" pitchFamily="34" charset="0"/>
              </a:rPr>
              <a:t>2023 Life Jacket Loaner Stations Underway!  Kick off meeting held on 4/20/23.  Life Jackets for 7 loaner stations distributed.  No word yet on Sea Tow Grant for 2023.</a:t>
            </a:r>
          </a:p>
          <a:p>
            <a:endParaRPr lang="en-US" dirty="0">
              <a:latin typeface="Arial Rounded MT Bold" panose="020F0704030504030204" pitchFamily="34" charset="0"/>
            </a:endParaRPr>
          </a:p>
          <a:p>
            <a:endParaRPr lang="en-US" dirty="0">
              <a:latin typeface="Arial Rounded MT Bold" panose="020F0704030504030204" pitchFamily="34" charset="0"/>
            </a:endParaRP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C1B3828F-C969-490A-834F-457B76588CF0}"/>
              </a:ext>
            </a:extLst>
          </p:cNvPr>
          <p:cNvPicPr>
            <a:picLocks noChangeAspect="1"/>
          </p:cNvPicPr>
          <p:nvPr/>
        </p:nvPicPr>
        <p:blipFill>
          <a:blip r:embed="rId2"/>
          <a:stretch>
            <a:fillRect/>
          </a:stretch>
        </p:blipFill>
        <p:spPr>
          <a:xfrm>
            <a:off x="9250849" y="1565605"/>
            <a:ext cx="2573894" cy="3132230"/>
          </a:xfrm>
          <a:prstGeom prst="rect">
            <a:avLst/>
          </a:prstGeom>
        </p:spPr>
      </p:pic>
    </p:spTree>
    <p:extLst>
      <p:ext uri="{BB962C8B-B14F-4D97-AF65-F5344CB8AC3E}">
        <p14:creationId xmlns:p14="http://schemas.microsoft.com/office/powerpoint/2010/main" val="124621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E21D-F000-4E3C-8C59-6A9AD991351E}"/>
              </a:ext>
            </a:extLst>
          </p:cNvPr>
          <p:cNvSpPr>
            <a:spLocks noGrp="1"/>
          </p:cNvSpPr>
          <p:nvPr>
            <p:ph type="title"/>
          </p:nvPr>
        </p:nvSpPr>
        <p:spPr>
          <a:xfrm>
            <a:off x="810882" y="204297"/>
            <a:ext cx="8779051" cy="1098958"/>
          </a:xfrm>
        </p:spPr>
        <p:txBody>
          <a:bodyPr>
            <a:normAutofit fontScale="90000"/>
          </a:bodyPr>
          <a:lstStyle/>
          <a:p>
            <a:r>
              <a:rPr lang="en-US" sz="5400" b="1" dirty="0"/>
              <a:t>Safe Kids Columbus</a:t>
            </a:r>
          </a:p>
        </p:txBody>
      </p:sp>
      <p:sp>
        <p:nvSpPr>
          <p:cNvPr id="3" name="Rectangle 2">
            <a:extLst>
              <a:ext uri="{FF2B5EF4-FFF2-40B4-BE49-F238E27FC236}">
                <a16:creationId xmlns:a16="http://schemas.microsoft.com/office/drawing/2014/main" id="{E0C9A50A-8DFA-43C3-A723-A426DDB58A47}"/>
              </a:ext>
            </a:extLst>
          </p:cNvPr>
          <p:cNvSpPr/>
          <p:nvPr/>
        </p:nvSpPr>
        <p:spPr>
          <a:xfrm>
            <a:off x="385128" y="2508929"/>
            <a:ext cx="4815280" cy="1200329"/>
          </a:xfrm>
          <a:prstGeom prst="rect">
            <a:avLst/>
          </a:prstGeom>
        </p:spPr>
        <p:txBody>
          <a:bodyPr wrap="square">
            <a:spAutoFit/>
          </a:bodyPr>
          <a:lstStyle/>
          <a:p>
            <a:pPr marL="285750" indent="-285750">
              <a:buFont typeface="Arial" panose="020B0604020202020204" pitchFamily="34" charset="0"/>
              <a:buChar char="•"/>
            </a:pPr>
            <a:r>
              <a:rPr lang="en-US" sz="2400" dirty="0"/>
              <a:t>Mar 2023 Booster Seat Education &amp; Distribution Event:  </a:t>
            </a:r>
          </a:p>
          <a:p>
            <a:pPr marL="285750" indent="-285750">
              <a:buFont typeface="Arial" panose="020B0604020202020204" pitchFamily="34" charset="0"/>
              <a:buChar char="•"/>
            </a:pPr>
            <a:r>
              <a:rPr lang="en-US" sz="2400" dirty="0"/>
              <a:t>Muscogee + Russell County AL</a:t>
            </a:r>
          </a:p>
        </p:txBody>
      </p:sp>
      <p:pic>
        <p:nvPicPr>
          <p:cNvPr id="4" name="Picture 3">
            <a:extLst>
              <a:ext uri="{FF2B5EF4-FFF2-40B4-BE49-F238E27FC236}">
                <a16:creationId xmlns:a16="http://schemas.microsoft.com/office/drawing/2014/main" id="{476E8EFF-EED8-4DD7-9C2A-6844DC2B8754}"/>
              </a:ext>
            </a:extLst>
          </p:cNvPr>
          <p:cNvPicPr>
            <a:picLocks noChangeAspect="1"/>
          </p:cNvPicPr>
          <p:nvPr/>
        </p:nvPicPr>
        <p:blipFill rotWithShape="1">
          <a:blip r:embed="rId2"/>
          <a:srcRect l="17836"/>
          <a:stretch/>
        </p:blipFill>
        <p:spPr>
          <a:xfrm>
            <a:off x="5368188" y="1409240"/>
            <a:ext cx="5966910" cy="4600037"/>
          </a:xfrm>
          <a:prstGeom prst="rect">
            <a:avLst/>
          </a:prstGeom>
        </p:spPr>
      </p:pic>
    </p:spTree>
    <p:extLst>
      <p:ext uri="{BB962C8B-B14F-4D97-AF65-F5344CB8AC3E}">
        <p14:creationId xmlns:p14="http://schemas.microsoft.com/office/powerpoint/2010/main" val="4140841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4F3E10-93C6-473A-93D0-9B5A13464188}"/>
              </a:ext>
            </a:extLst>
          </p:cNvPr>
          <p:cNvPicPr>
            <a:picLocks noChangeAspect="1"/>
          </p:cNvPicPr>
          <p:nvPr/>
        </p:nvPicPr>
        <p:blipFill rotWithShape="1">
          <a:blip r:embed="rId2"/>
          <a:srcRect l="3810" t="4918" r="25466" b="2957"/>
          <a:stretch/>
        </p:blipFill>
        <p:spPr>
          <a:xfrm>
            <a:off x="2416029" y="266350"/>
            <a:ext cx="6314044" cy="6325299"/>
          </a:xfrm>
          <a:prstGeom prst="rect">
            <a:avLst/>
          </a:prstGeom>
        </p:spPr>
      </p:pic>
    </p:spTree>
    <p:extLst>
      <p:ext uri="{BB962C8B-B14F-4D97-AF65-F5344CB8AC3E}">
        <p14:creationId xmlns:p14="http://schemas.microsoft.com/office/powerpoint/2010/main" val="94723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0D16-864B-4635-BEAA-449488C043D2}"/>
              </a:ext>
            </a:extLst>
          </p:cNvPr>
          <p:cNvSpPr>
            <a:spLocks noGrp="1"/>
          </p:cNvSpPr>
          <p:nvPr>
            <p:ph type="title"/>
          </p:nvPr>
        </p:nvSpPr>
        <p:spPr>
          <a:xfrm>
            <a:off x="545285" y="21372"/>
            <a:ext cx="10523570" cy="932329"/>
          </a:xfrm>
        </p:spPr>
        <p:txBody>
          <a:bodyPr>
            <a:normAutofit fontScale="90000"/>
          </a:bodyPr>
          <a:lstStyle/>
          <a:p>
            <a:r>
              <a:rPr lang="en-US" sz="6000" b="1" dirty="0"/>
              <a:t>Safe Kids Columbus</a:t>
            </a:r>
          </a:p>
        </p:txBody>
      </p:sp>
      <p:sp>
        <p:nvSpPr>
          <p:cNvPr id="3" name="Rectangle 2">
            <a:extLst>
              <a:ext uri="{FF2B5EF4-FFF2-40B4-BE49-F238E27FC236}">
                <a16:creationId xmlns:a16="http://schemas.microsoft.com/office/drawing/2014/main" id="{EC42354F-3C05-4EBC-B4A2-27ED2696F50A}"/>
              </a:ext>
            </a:extLst>
          </p:cNvPr>
          <p:cNvSpPr/>
          <p:nvPr/>
        </p:nvSpPr>
        <p:spPr>
          <a:xfrm>
            <a:off x="545285" y="1965960"/>
            <a:ext cx="6434355" cy="3477875"/>
          </a:xfrm>
          <a:prstGeom prst="rect">
            <a:avLst/>
          </a:prstGeom>
        </p:spPr>
        <p:txBody>
          <a:bodyPr wrap="square">
            <a:spAutoFit/>
          </a:bodyPr>
          <a:lstStyle/>
          <a:p>
            <a:pPr marL="342900" indent="-342900">
              <a:buFont typeface="Arial" panose="020B0604020202020204" pitchFamily="34" charset="0"/>
              <a:buChar char="•"/>
            </a:pPr>
            <a:r>
              <a:rPr lang="en-US" sz="2000" dirty="0"/>
              <a:t>River Savvy Kids Event – Free Life Jackets for Kids event, May 13, 2023; </a:t>
            </a:r>
            <a:br>
              <a:rPr lang="en-US" sz="2000" dirty="0"/>
            </a:br>
            <a:r>
              <a:rPr lang="en-US" sz="2000" dirty="0"/>
              <a:t>Volunteers Needed.  Please share with your residents. </a:t>
            </a:r>
            <a:br>
              <a:rPr lang="en-US" sz="2000" dirty="0"/>
            </a:br>
            <a:r>
              <a:rPr lang="en-US" sz="2000" dirty="0"/>
              <a:t>700+ Life Jackets donated by: Academy Sports, Cols Parks &amp; Rec, Lake Harding Neighborhood Association.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Safe Sleep Classes – 2023 extended to rural counties in Hospital Region/West Central Health District.</a:t>
            </a:r>
            <a:br>
              <a:rPr lang="en-US" sz="2000" dirty="0"/>
            </a:br>
            <a:endParaRPr lang="en-US" sz="2000" dirty="0"/>
          </a:p>
          <a:p>
            <a:pPr marL="285750" indent="-285750">
              <a:buFont typeface="Arial" panose="020B0604020202020204" pitchFamily="34" charset="0"/>
              <a:buChar char="•"/>
            </a:pPr>
            <a:r>
              <a:rPr lang="en-US" sz="2000" dirty="0"/>
              <a:t>Low Cost Car Seat Classes – Muscogee County, $20 per car seat</a:t>
            </a:r>
          </a:p>
        </p:txBody>
      </p:sp>
      <p:pic>
        <p:nvPicPr>
          <p:cNvPr id="5" name="Picture 4">
            <a:extLst>
              <a:ext uri="{FF2B5EF4-FFF2-40B4-BE49-F238E27FC236}">
                <a16:creationId xmlns:a16="http://schemas.microsoft.com/office/drawing/2014/main" id="{D9833E68-296B-46C8-8E2B-2CC2142240D6}"/>
              </a:ext>
            </a:extLst>
          </p:cNvPr>
          <p:cNvPicPr>
            <a:picLocks noChangeAspect="1"/>
          </p:cNvPicPr>
          <p:nvPr/>
        </p:nvPicPr>
        <p:blipFill>
          <a:blip r:embed="rId2"/>
          <a:stretch>
            <a:fillRect/>
          </a:stretch>
        </p:blipFill>
        <p:spPr>
          <a:xfrm>
            <a:off x="7655859" y="1037317"/>
            <a:ext cx="4122285" cy="5333146"/>
          </a:xfrm>
          <a:prstGeom prst="rect">
            <a:avLst/>
          </a:prstGeom>
        </p:spPr>
      </p:pic>
    </p:spTree>
    <p:extLst>
      <p:ext uri="{BB962C8B-B14F-4D97-AF65-F5344CB8AC3E}">
        <p14:creationId xmlns:p14="http://schemas.microsoft.com/office/powerpoint/2010/main" val="283151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1F67E-14A6-4C16-8277-7D3B7DC4F505}"/>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Rectangle 2">
            <a:extLst>
              <a:ext uri="{FF2B5EF4-FFF2-40B4-BE49-F238E27FC236}">
                <a16:creationId xmlns:a16="http://schemas.microsoft.com/office/drawing/2014/main" id="{5E783686-917C-4ADF-971D-1B810038A8F1}"/>
              </a:ext>
            </a:extLst>
          </p:cNvPr>
          <p:cNvSpPr/>
          <p:nvPr/>
        </p:nvSpPr>
        <p:spPr>
          <a:xfrm>
            <a:off x="1198589" y="515683"/>
            <a:ext cx="9217620"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Medical Oversight</a:t>
            </a:r>
          </a:p>
          <a:p>
            <a:r>
              <a:rPr lang="en-US" sz="3200" b="1" cap="none" spc="50" dirty="0">
                <a:ln w="0"/>
                <a:effectLst>
                  <a:innerShdw blurRad="63500" dist="50800" dir="13500000">
                    <a:srgbClr val="000000">
                      <a:alpha val="50000"/>
                    </a:srgbClr>
                  </a:innerShdw>
                </a:effectLst>
              </a:rPr>
              <a:t>Dr. Scott Hannay, Trauma Medical Director</a:t>
            </a:r>
          </a:p>
        </p:txBody>
      </p:sp>
      <p:sp>
        <p:nvSpPr>
          <p:cNvPr id="4" name="Rectangle 3">
            <a:extLst>
              <a:ext uri="{FF2B5EF4-FFF2-40B4-BE49-F238E27FC236}">
                <a16:creationId xmlns:a16="http://schemas.microsoft.com/office/drawing/2014/main" id="{F7AB89C6-7B9D-424E-BC54-09BA34F2B3D2}"/>
              </a:ext>
            </a:extLst>
          </p:cNvPr>
          <p:cNvSpPr/>
          <p:nvPr/>
        </p:nvSpPr>
        <p:spPr>
          <a:xfrm>
            <a:off x="1328740" y="2278221"/>
            <a:ext cx="9481511" cy="1015663"/>
          </a:xfrm>
          <a:prstGeom prst="rect">
            <a:avLst/>
          </a:prstGeom>
          <a:noFill/>
        </p:spPr>
        <p:txBody>
          <a:bodyPr wrap="square" lIns="91440" tIns="45720" rIns="91440" bIns="45720">
            <a:spAutoFit/>
          </a:bodyPr>
          <a:lstStyle/>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Trauma Committee Reports</a:t>
            </a:r>
          </a:p>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or Concerns</a:t>
            </a:r>
          </a:p>
          <a:p>
            <a:pPr marL="1143000" lvl="1" indent="-685800">
              <a:buFont typeface="Arial" panose="020B0604020202020204" pitchFamily="34" charset="0"/>
              <a:buChar char="•"/>
            </a:pP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541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76C521-B242-4C21-836E-B8CE5CDFDBBA}"/>
              </a:ext>
            </a:extLst>
          </p:cNvPr>
          <p:cNvSpPr/>
          <p:nvPr/>
        </p:nvSpPr>
        <p:spPr>
          <a:xfrm>
            <a:off x="1198589" y="515683"/>
            <a:ext cx="6408160" cy="584775"/>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Air Medical </a:t>
            </a:r>
            <a:endParaRPr lang="en-US" sz="3200" b="1" cap="none" spc="50" dirty="0">
              <a:ln w="0"/>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79585DAD-F9B1-4F95-A13F-1E51A6D60CAB}"/>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pic>
        <p:nvPicPr>
          <p:cNvPr id="14" name="Picture 13">
            <a:extLst>
              <a:ext uri="{FF2B5EF4-FFF2-40B4-BE49-F238E27FC236}">
                <a16:creationId xmlns:a16="http://schemas.microsoft.com/office/drawing/2014/main" id="{92D2BB1E-8F56-41BA-8726-629396287F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13084" y="4549886"/>
            <a:ext cx="2797167" cy="1553982"/>
          </a:xfrm>
          <a:prstGeom prst="rect">
            <a:avLst/>
          </a:prstGeom>
        </p:spPr>
      </p:pic>
      <p:sp>
        <p:nvSpPr>
          <p:cNvPr id="4" name="Rectangle 3">
            <a:extLst>
              <a:ext uri="{FF2B5EF4-FFF2-40B4-BE49-F238E27FC236}">
                <a16:creationId xmlns:a16="http://schemas.microsoft.com/office/drawing/2014/main" id="{D0B8E2CA-2166-47AB-8100-ABF7CCD0D266}"/>
              </a:ext>
            </a:extLst>
          </p:cNvPr>
          <p:cNvSpPr/>
          <p:nvPr/>
        </p:nvSpPr>
        <p:spPr>
          <a:xfrm>
            <a:off x="1328740" y="1893908"/>
            <a:ext cx="9481511" cy="1631216"/>
          </a:xfrm>
          <a:prstGeom prst="rect">
            <a:avLst/>
          </a:prstGeom>
          <a:noFill/>
        </p:spPr>
        <p:txBody>
          <a:bodyPr wrap="square" lIns="91440" tIns="45720" rIns="91440" bIns="45720">
            <a:spAutoFit/>
          </a:bodyPr>
          <a:lstStyle/>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Autumn Lindsey</a:t>
            </a:r>
          </a:p>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Charles Couey</a:t>
            </a:r>
          </a:p>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Chase Lott</a:t>
            </a:r>
          </a:p>
          <a:p>
            <a:pPr marL="1143000" lvl="1" indent="-685800">
              <a:buFont typeface="Arial" panose="020B0604020202020204" pitchFamily="34" charset="0"/>
              <a:buChar char="•"/>
            </a:pPr>
            <a:r>
              <a:rPr lang="en-US" sz="2000" dirty="0">
                <a:latin typeface="Arial" panose="020B0604020202020204" pitchFamily="34" charset="0"/>
                <a:cs typeface="Arial" panose="020B0604020202020204" pitchFamily="34" charset="0"/>
              </a:rPr>
              <a:t>Ricky Bias</a:t>
            </a:r>
          </a:p>
          <a:p>
            <a:pPr marL="1143000" lvl="1" indent="-685800">
              <a:buFont typeface="Arial" panose="020B0604020202020204" pitchFamily="34" charset="0"/>
              <a:buChar char="•"/>
            </a:pPr>
            <a:endParaRPr lang="en-US"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041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E7319F-D460-45A4-A2E4-E85FF5936165}"/>
              </a:ext>
            </a:extLst>
          </p:cNvPr>
          <p:cNvSpPr/>
          <p:nvPr/>
        </p:nvSpPr>
        <p:spPr>
          <a:xfrm>
            <a:off x="1238346" y="515683"/>
            <a:ext cx="6408160"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
        <p:nvSpPr>
          <p:cNvPr id="3" name="Rectangle 2">
            <a:extLst>
              <a:ext uri="{FF2B5EF4-FFF2-40B4-BE49-F238E27FC236}">
                <a16:creationId xmlns:a16="http://schemas.microsoft.com/office/drawing/2014/main" id="{F96915E6-82C3-4970-AEEF-FEDA0BE67CCD}"/>
              </a:ext>
            </a:extLst>
          </p:cNvPr>
          <p:cNvSpPr/>
          <p:nvPr/>
        </p:nvSpPr>
        <p:spPr>
          <a:xfrm>
            <a:off x="1381749" y="2728796"/>
            <a:ext cx="8756164" cy="1015663"/>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Welcome to everyone</a:t>
            </a:r>
          </a:p>
          <a:p>
            <a:pPr marL="685800" indent="-6858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Minutes posted on the web page</a:t>
            </a:r>
          </a:p>
          <a:p>
            <a:endParaRPr lang="en-US" sz="2000" dirty="0">
              <a:ln w="0"/>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D061432D-57E2-40E6-9B75-CF0AC3804A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21285" y="3079143"/>
            <a:ext cx="3988966" cy="2817207"/>
          </a:xfrm>
          <a:prstGeom prst="rect">
            <a:avLst/>
          </a:prstGeom>
        </p:spPr>
      </p:pic>
      <p:sp>
        <p:nvSpPr>
          <p:cNvPr id="6" name="Rectangle 5">
            <a:extLst>
              <a:ext uri="{FF2B5EF4-FFF2-40B4-BE49-F238E27FC236}">
                <a16:creationId xmlns:a16="http://schemas.microsoft.com/office/drawing/2014/main" id="{D69A70AF-E892-4DDA-8240-47304129AB35}"/>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Tree>
    <p:extLst>
      <p:ext uri="{BB962C8B-B14F-4D97-AF65-F5344CB8AC3E}">
        <p14:creationId xmlns:p14="http://schemas.microsoft.com/office/powerpoint/2010/main" val="3088851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F37799-C75B-4D16-A659-976768BB7F13}"/>
              </a:ext>
            </a:extLst>
          </p:cNvPr>
          <p:cNvSpPr/>
          <p:nvPr/>
        </p:nvSpPr>
        <p:spPr>
          <a:xfrm>
            <a:off x="1198589" y="515683"/>
            <a:ext cx="8986420" cy="892552"/>
          </a:xfrm>
          <a:prstGeom prst="rect">
            <a:avLst/>
          </a:prstGeom>
          <a:noFill/>
        </p:spPr>
        <p:txBody>
          <a:bodyPr wrap="square" lIns="91440" tIns="45720" rIns="91440" bIns="45720">
            <a:spAutoFit/>
          </a:bodyPr>
          <a:lstStyle/>
          <a:p>
            <a:r>
              <a:rPr lang="en-US" sz="3200" b="1" cap="none" spc="50" dirty="0">
                <a:ln w="0"/>
                <a:effectLst>
                  <a:innerShdw blurRad="63500" dist="50800" dir="13500000">
                    <a:srgbClr val="000000">
                      <a:alpha val="50000"/>
                    </a:srgbClr>
                  </a:innerShdw>
                </a:effectLst>
              </a:rPr>
              <a:t>OEMS&amp;T</a:t>
            </a:r>
          </a:p>
          <a:p>
            <a:r>
              <a:rPr lang="en-US" sz="2000" spc="50" dirty="0">
                <a:ln w="0"/>
                <a:effectLst>
                  <a:innerShdw blurRad="63500" dist="50800" dir="13500000">
                    <a:srgbClr val="000000">
                      <a:alpha val="50000"/>
                    </a:srgbClr>
                  </a:innerShdw>
                </a:effectLst>
              </a:rPr>
              <a:t>Director- Frank Killebrew</a:t>
            </a:r>
          </a:p>
        </p:txBody>
      </p:sp>
      <p:sp>
        <p:nvSpPr>
          <p:cNvPr id="3" name="Rectangle 2">
            <a:extLst>
              <a:ext uri="{FF2B5EF4-FFF2-40B4-BE49-F238E27FC236}">
                <a16:creationId xmlns:a16="http://schemas.microsoft.com/office/drawing/2014/main" id="{426BD7EC-C74F-494F-A964-5D25D9E465FC}"/>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pic>
        <p:nvPicPr>
          <p:cNvPr id="5" name="Picture 4">
            <a:extLst>
              <a:ext uri="{FF2B5EF4-FFF2-40B4-BE49-F238E27FC236}">
                <a16:creationId xmlns:a16="http://schemas.microsoft.com/office/drawing/2014/main" id="{BBEB06A8-DDFA-4533-BDF7-278644023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771" y="2584939"/>
            <a:ext cx="4642055" cy="2119872"/>
          </a:xfrm>
          <a:prstGeom prst="rect">
            <a:avLst/>
          </a:prstGeom>
        </p:spPr>
      </p:pic>
    </p:spTree>
    <p:extLst>
      <p:ext uri="{BB962C8B-B14F-4D97-AF65-F5344CB8AC3E}">
        <p14:creationId xmlns:p14="http://schemas.microsoft.com/office/powerpoint/2010/main" val="139614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D8F0AC-E8A2-47A4-97E9-69C63FA6845D}"/>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Pediatrics</a:t>
            </a:r>
          </a:p>
          <a:p>
            <a:r>
              <a:rPr lang="en-US" sz="3200" b="1" cap="none" spc="50">
                <a:ln w="0"/>
                <a:effectLst>
                  <a:innerShdw blurRad="63500" dist="50800" dir="13500000">
                    <a:srgbClr val="000000">
                      <a:alpha val="50000"/>
                    </a:srgbClr>
                  </a:innerShdw>
                </a:effectLst>
              </a:rPr>
              <a:t>Chamaine Bjornson, </a:t>
            </a:r>
            <a:r>
              <a:rPr lang="en-US" sz="3200" b="1" spc="50" dirty="0">
                <a:ln w="0"/>
                <a:effectLst>
                  <a:innerShdw blurRad="63500" dist="50800" dir="13500000">
                    <a:srgbClr val="000000">
                      <a:alpha val="50000"/>
                    </a:srgbClr>
                  </a:innerShdw>
                </a:effectLst>
              </a:rPr>
              <a:t>RN</a:t>
            </a:r>
            <a:endParaRPr lang="en-US" sz="3200" b="1" cap="none" spc="50" dirty="0">
              <a:ln w="0"/>
              <a:effectLst>
                <a:innerShdw blurRad="63500" dist="50800" dir="13500000">
                  <a:srgbClr val="000000">
                    <a:alpha val="50000"/>
                  </a:srgbClr>
                </a:innerShdw>
              </a:effectLst>
            </a:endParaRPr>
          </a:p>
        </p:txBody>
      </p:sp>
      <p:sp>
        <p:nvSpPr>
          <p:cNvPr id="3" name="Rectangle 2">
            <a:extLst>
              <a:ext uri="{FF2B5EF4-FFF2-40B4-BE49-F238E27FC236}">
                <a16:creationId xmlns:a16="http://schemas.microsoft.com/office/drawing/2014/main" id="{67C7E976-9503-44AF-B6FB-15A06602976A}"/>
              </a:ext>
            </a:extLst>
          </p:cNvPr>
          <p:cNvSpPr/>
          <p:nvPr/>
        </p:nvSpPr>
        <p:spPr>
          <a:xfrm>
            <a:off x="9283628"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pic>
        <p:nvPicPr>
          <p:cNvPr id="5" name="Picture 4">
            <a:extLst>
              <a:ext uri="{FF2B5EF4-FFF2-40B4-BE49-F238E27FC236}">
                <a16:creationId xmlns:a16="http://schemas.microsoft.com/office/drawing/2014/main" id="{2C3F960D-C263-4685-8A96-AF6FAD0D8DF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18481" y="4350325"/>
            <a:ext cx="2174930" cy="1991992"/>
          </a:xfrm>
          <a:prstGeom prst="rect">
            <a:avLst/>
          </a:prstGeom>
        </p:spPr>
      </p:pic>
    </p:spTree>
    <p:extLst>
      <p:ext uri="{BB962C8B-B14F-4D97-AF65-F5344CB8AC3E}">
        <p14:creationId xmlns:p14="http://schemas.microsoft.com/office/powerpoint/2010/main" val="19519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6A638D-E5D3-BC7F-5852-61945172B0F6}"/>
              </a:ext>
            </a:extLst>
          </p:cNvPr>
          <p:cNvSpPr txBox="1"/>
          <p:nvPr/>
        </p:nvSpPr>
        <p:spPr>
          <a:xfrm>
            <a:off x="930876" y="692308"/>
            <a:ext cx="8270789" cy="2554545"/>
          </a:xfrm>
          <a:prstGeom prst="rect">
            <a:avLst/>
          </a:prstGeom>
          <a:noFill/>
        </p:spPr>
        <p:txBody>
          <a:bodyPr wrap="square" rtlCol="0">
            <a:spAutoFit/>
          </a:bodyPr>
          <a:lstStyle/>
          <a:p>
            <a:r>
              <a:rPr lang="en-US" sz="4400" dirty="0">
                <a:solidFill>
                  <a:srgbClr val="FF0000"/>
                </a:solidFill>
              </a:rPr>
              <a:t>Emergency Preparedness</a:t>
            </a:r>
          </a:p>
          <a:p>
            <a:endParaRPr lang="en-US" sz="4400" dirty="0"/>
          </a:p>
          <a:p>
            <a:pPr marL="285750" indent="-285750">
              <a:buFont typeface="Wingdings" panose="05000000000000000000" pitchFamily="2" charset="2"/>
              <a:buChar char="§"/>
            </a:pPr>
            <a:r>
              <a:rPr lang="en-US" dirty="0"/>
              <a:t>Darrell Enfinger, Georgia Department of Public Health (DPH)</a:t>
            </a:r>
          </a:p>
          <a:p>
            <a:pPr marL="285750" indent="-285750">
              <a:buFont typeface="Wingdings" panose="05000000000000000000" pitchFamily="2" charset="2"/>
              <a:buChar char="§"/>
            </a:pPr>
            <a:r>
              <a:rPr lang="en-US" dirty="0"/>
              <a:t>Terry Parish, Piedmont Columbus Regional Midtown</a:t>
            </a:r>
          </a:p>
          <a:p>
            <a:pPr marL="285750" indent="-285750">
              <a:buFont typeface="Wingdings" panose="05000000000000000000" pitchFamily="2" charset="2"/>
              <a:buChar char="§"/>
            </a:pPr>
            <a:r>
              <a:rPr lang="en-US" dirty="0"/>
              <a:t>Daryl Feagins, Piedmont Columbus Regional Midtown</a:t>
            </a:r>
          </a:p>
          <a:p>
            <a:endParaRPr lang="en-US" dirty="0"/>
          </a:p>
        </p:txBody>
      </p:sp>
    </p:spTree>
    <p:extLst>
      <p:ext uri="{BB962C8B-B14F-4D97-AF65-F5344CB8AC3E}">
        <p14:creationId xmlns:p14="http://schemas.microsoft.com/office/powerpoint/2010/main" val="71387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AA90E-BDCA-4A01-A634-5430D01EFE3A}"/>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Content Placeholder 2">
            <a:extLst>
              <a:ext uri="{FF2B5EF4-FFF2-40B4-BE49-F238E27FC236}">
                <a16:creationId xmlns:a16="http://schemas.microsoft.com/office/drawing/2014/main" id="{9363C2C4-B3D2-4ABE-9922-345CA11B4444}"/>
              </a:ext>
            </a:extLst>
          </p:cNvPr>
          <p:cNvSpPr txBox="1">
            <a:spLocks/>
          </p:cNvSpPr>
          <p:nvPr/>
        </p:nvSpPr>
        <p:spPr>
          <a:xfrm>
            <a:off x="1890458" y="1749301"/>
            <a:ext cx="8596668" cy="1615909"/>
          </a:xfrm>
          <a:prstGeom prst="rect">
            <a:avLst/>
          </a:prstGeom>
        </p:spPr>
        <p:txBody>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r>
              <a:rPr lang="en-US" dirty="0"/>
              <a:t>All surrounding hospitals and surrounding EMS agencies in region 7 are encouraged to participate in Region 7 RTAC. Only by active participation will the issues and concerns be adequately addressed.</a:t>
            </a:r>
          </a:p>
          <a:p>
            <a:pPr marL="0" indent="0">
              <a:buFont typeface="Wingdings" panose="05000000000000000000" pitchFamily="2" charset="2"/>
              <a:buNone/>
            </a:pPr>
            <a:endParaRPr lang="en-US" dirty="0"/>
          </a:p>
        </p:txBody>
      </p:sp>
      <p:pic>
        <p:nvPicPr>
          <p:cNvPr id="4" name="Picture 2" descr="Image result for star of life">
            <a:extLst>
              <a:ext uri="{FF2B5EF4-FFF2-40B4-BE49-F238E27FC236}">
                <a16:creationId xmlns:a16="http://schemas.microsoft.com/office/drawing/2014/main" id="{FD614CCB-3B58-4E50-8380-446E6632C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792" y="4116702"/>
            <a:ext cx="1408343" cy="1475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37C56B-8D69-4356-AA6B-20C726392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267" y="4141632"/>
            <a:ext cx="1317255" cy="1475046"/>
          </a:xfrm>
          <a:prstGeom prst="rect">
            <a:avLst/>
          </a:prstGeom>
        </p:spPr>
      </p:pic>
      <p:pic>
        <p:nvPicPr>
          <p:cNvPr id="6" name="Picture 5">
            <a:extLst>
              <a:ext uri="{FF2B5EF4-FFF2-40B4-BE49-F238E27FC236}">
                <a16:creationId xmlns:a16="http://schemas.microsoft.com/office/drawing/2014/main" id="{DDE45DC5-6C5A-4BFC-99D7-D5B5B8E0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391" y="4167664"/>
            <a:ext cx="2065065" cy="1475046"/>
          </a:xfrm>
          <a:prstGeom prst="rect">
            <a:avLst/>
          </a:prstGeom>
        </p:spPr>
      </p:pic>
      <p:pic>
        <p:nvPicPr>
          <p:cNvPr id="7" name="Picture 6">
            <a:extLst>
              <a:ext uri="{FF2B5EF4-FFF2-40B4-BE49-F238E27FC236}">
                <a16:creationId xmlns:a16="http://schemas.microsoft.com/office/drawing/2014/main" id="{00914AC0-7AFF-4593-A4A2-DB61EDEBFB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1687" y="4097232"/>
            <a:ext cx="1162770" cy="1615909"/>
          </a:xfrm>
          <a:prstGeom prst="rect">
            <a:avLst/>
          </a:prstGeom>
        </p:spPr>
      </p:pic>
      <p:sp>
        <p:nvSpPr>
          <p:cNvPr id="8" name="TextBox 7">
            <a:extLst>
              <a:ext uri="{FF2B5EF4-FFF2-40B4-BE49-F238E27FC236}">
                <a16:creationId xmlns:a16="http://schemas.microsoft.com/office/drawing/2014/main" id="{6C75505C-D390-4920-B7C4-2118703413D7}"/>
              </a:ext>
            </a:extLst>
          </p:cNvPr>
          <p:cNvSpPr txBox="1"/>
          <p:nvPr/>
        </p:nvSpPr>
        <p:spPr>
          <a:xfrm>
            <a:off x="3479056" y="4720521"/>
            <a:ext cx="332164" cy="369332"/>
          </a:xfrm>
          <a:prstGeom prst="rect">
            <a:avLst/>
          </a:prstGeom>
          <a:noFill/>
        </p:spPr>
        <p:txBody>
          <a:bodyPr wrap="square" rtlCol="0">
            <a:spAutoFit/>
          </a:bodyPr>
          <a:lstStyle/>
          <a:p>
            <a:r>
              <a:rPr lang="en-US" dirty="0"/>
              <a:t>+</a:t>
            </a:r>
          </a:p>
        </p:txBody>
      </p:sp>
      <p:sp>
        <p:nvSpPr>
          <p:cNvPr id="9" name="TextBox 8">
            <a:extLst>
              <a:ext uri="{FF2B5EF4-FFF2-40B4-BE49-F238E27FC236}">
                <a16:creationId xmlns:a16="http://schemas.microsoft.com/office/drawing/2014/main" id="{066CB099-01AF-4458-9E39-CEFBB6C90EEE}"/>
              </a:ext>
            </a:extLst>
          </p:cNvPr>
          <p:cNvSpPr txBox="1"/>
          <p:nvPr/>
        </p:nvSpPr>
        <p:spPr>
          <a:xfrm>
            <a:off x="5458188" y="4655600"/>
            <a:ext cx="332164" cy="369332"/>
          </a:xfrm>
          <a:prstGeom prst="rect">
            <a:avLst/>
          </a:prstGeom>
          <a:noFill/>
        </p:spPr>
        <p:txBody>
          <a:bodyPr wrap="square" rtlCol="0">
            <a:spAutoFit/>
          </a:bodyPr>
          <a:lstStyle/>
          <a:p>
            <a:r>
              <a:rPr lang="en-US" dirty="0"/>
              <a:t>+</a:t>
            </a:r>
          </a:p>
        </p:txBody>
      </p:sp>
      <p:sp>
        <p:nvSpPr>
          <p:cNvPr id="11" name="TextBox 10">
            <a:extLst>
              <a:ext uri="{FF2B5EF4-FFF2-40B4-BE49-F238E27FC236}">
                <a16:creationId xmlns:a16="http://schemas.microsoft.com/office/drawing/2014/main" id="{B55C9291-AA73-4F4D-BE81-895F3BA6A66E}"/>
              </a:ext>
            </a:extLst>
          </p:cNvPr>
          <p:cNvSpPr txBox="1"/>
          <p:nvPr/>
        </p:nvSpPr>
        <p:spPr>
          <a:xfrm>
            <a:off x="7938329" y="4669559"/>
            <a:ext cx="332164" cy="369332"/>
          </a:xfrm>
          <a:prstGeom prst="rect">
            <a:avLst/>
          </a:prstGeom>
          <a:noFill/>
        </p:spPr>
        <p:txBody>
          <a:bodyPr wrap="square" rtlCol="0">
            <a:spAutoFit/>
          </a:bodyPr>
          <a:lstStyle/>
          <a:p>
            <a:r>
              <a:rPr lang="en-US" dirty="0"/>
              <a:t>=</a:t>
            </a:r>
          </a:p>
        </p:txBody>
      </p:sp>
      <p:sp>
        <p:nvSpPr>
          <p:cNvPr id="12" name="TextBox 11">
            <a:extLst>
              <a:ext uri="{FF2B5EF4-FFF2-40B4-BE49-F238E27FC236}">
                <a16:creationId xmlns:a16="http://schemas.microsoft.com/office/drawing/2014/main" id="{BE8C65F0-7B3C-4E2F-85C6-8CF500FFE35C}"/>
              </a:ext>
            </a:extLst>
          </p:cNvPr>
          <p:cNvSpPr txBox="1"/>
          <p:nvPr/>
        </p:nvSpPr>
        <p:spPr>
          <a:xfrm>
            <a:off x="1810390" y="6003763"/>
            <a:ext cx="8242129" cy="338554"/>
          </a:xfrm>
          <a:prstGeom prst="rect">
            <a:avLst/>
          </a:prstGeom>
          <a:noFill/>
        </p:spPr>
        <p:txBody>
          <a:bodyPr wrap="square" rtlCol="0">
            <a:spAutoFit/>
          </a:bodyPr>
          <a:lstStyle/>
          <a:p>
            <a:r>
              <a:rPr lang="en-US" sz="1600" dirty="0"/>
              <a:t>RIGHT PATIENT + RIGHT HOSPITAL + RIGHT RESOURCES = OPTIMAL OUTCOME</a:t>
            </a:r>
            <a:endParaRPr lang="en-US" sz="2000" dirty="0"/>
          </a:p>
        </p:txBody>
      </p:sp>
      <p:sp>
        <p:nvSpPr>
          <p:cNvPr id="13" name="Rectangle 12">
            <a:extLst>
              <a:ext uri="{FF2B5EF4-FFF2-40B4-BE49-F238E27FC236}">
                <a16:creationId xmlns:a16="http://schemas.microsoft.com/office/drawing/2014/main" id="{FFBD61A0-57E5-40AD-A9F6-FA8A55E2725B}"/>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
        <p:nvSpPr>
          <p:cNvPr id="10" name="TextBox 9">
            <a:extLst>
              <a:ext uri="{FF2B5EF4-FFF2-40B4-BE49-F238E27FC236}">
                <a16:creationId xmlns:a16="http://schemas.microsoft.com/office/drawing/2014/main" id="{C7016AA1-5A71-43AE-A709-424C38728EE4}"/>
              </a:ext>
            </a:extLst>
          </p:cNvPr>
          <p:cNvSpPr txBox="1"/>
          <p:nvPr/>
        </p:nvSpPr>
        <p:spPr>
          <a:xfrm>
            <a:off x="3057954" y="3237389"/>
            <a:ext cx="5132631" cy="584775"/>
          </a:xfrm>
          <a:prstGeom prst="rect">
            <a:avLst/>
          </a:prstGeom>
          <a:noFill/>
        </p:spPr>
        <p:txBody>
          <a:bodyPr wrap="square" rtlCol="0">
            <a:spAutoFit/>
          </a:bodyPr>
          <a:lstStyle/>
          <a:p>
            <a:r>
              <a:rPr lang="en-US" sz="3200" dirty="0"/>
              <a:t>Why a Trauma System?</a:t>
            </a:r>
          </a:p>
        </p:txBody>
      </p:sp>
    </p:spTree>
    <p:extLst>
      <p:ext uri="{BB962C8B-B14F-4D97-AF65-F5344CB8AC3E}">
        <p14:creationId xmlns:p14="http://schemas.microsoft.com/office/powerpoint/2010/main" val="664464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ECB7D-839B-48F7-B0C5-29944755E826}"/>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4" name="Rectangle 3">
            <a:extLst>
              <a:ext uri="{FF2B5EF4-FFF2-40B4-BE49-F238E27FC236}">
                <a16:creationId xmlns:a16="http://schemas.microsoft.com/office/drawing/2014/main" id="{CF27ACD3-7555-45CB-8FA4-FDD606EDB428}"/>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
        <p:nvSpPr>
          <p:cNvPr id="5" name="Rectangle 4">
            <a:extLst>
              <a:ext uri="{FF2B5EF4-FFF2-40B4-BE49-F238E27FC236}">
                <a16:creationId xmlns:a16="http://schemas.microsoft.com/office/drawing/2014/main" id="{37E4AC99-7A74-43EC-B727-EA00D5890BA1}"/>
              </a:ext>
            </a:extLst>
          </p:cNvPr>
          <p:cNvSpPr/>
          <p:nvPr/>
        </p:nvSpPr>
        <p:spPr>
          <a:xfrm>
            <a:off x="2769706" y="2967335"/>
            <a:ext cx="5539408" cy="923330"/>
          </a:xfrm>
          <a:prstGeom prst="rect">
            <a:avLst/>
          </a:prstGeom>
          <a:noFill/>
        </p:spPr>
        <p:txBody>
          <a:bodyPr wrap="square" lIns="91440" tIns="45720" rIns="91440" bIns="45720">
            <a:spAutoFit/>
          </a:bodyPr>
          <a:lstStyle/>
          <a:p>
            <a:r>
              <a:rPr lang="en-US" sz="5400" b="1" spc="50" dirty="0">
                <a:ln w="0"/>
                <a:effectLst>
                  <a:innerShdw blurRad="63500" dist="50800" dir="13500000">
                    <a:srgbClr val="000000">
                      <a:alpha val="50000"/>
                    </a:srgbClr>
                  </a:innerShdw>
                </a:effectLst>
              </a:rPr>
              <a:t>New Business?</a:t>
            </a:r>
            <a:endParaRPr lang="en-US" sz="5400" b="1" cap="none"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138541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974D51-4C5F-49F7-AB44-EA60A629BF11}"/>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pic>
        <p:nvPicPr>
          <p:cNvPr id="3" name="Picture 2">
            <a:extLst>
              <a:ext uri="{FF2B5EF4-FFF2-40B4-BE49-F238E27FC236}">
                <a16:creationId xmlns:a16="http://schemas.microsoft.com/office/drawing/2014/main" id="{E757B0A3-4743-4BF3-84AE-FA8787633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791" y="1955848"/>
            <a:ext cx="4068417" cy="4068417"/>
          </a:xfrm>
          <a:prstGeom prst="rect">
            <a:avLst/>
          </a:prstGeom>
        </p:spPr>
      </p:pic>
      <p:sp>
        <p:nvSpPr>
          <p:cNvPr id="4" name="Rectangle 3">
            <a:extLst>
              <a:ext uri="{FF2B5EF4-FFF2-40B4-BE49-F238E27FC236}">
                <a16:creationId xmlns:a16="http://schemas.microsoft.com/office/drawing/2014/main" id="{6DBDEDA3-1690-45FD-90C1-2B979872FA30}"/>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Tree>
    <p:extLst>
      <p:ext uri="{BB962C8B-B14F-4D97-AF65-F5344CB8AC3E}">
        <p14:creationId xmlns:p14="http://schemas.microsoft.com/office/powerpoint/2010/main" val="28271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70306-7DFD-41BF-9C6E-51FF4C2799C6}"/>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
        <p:nvSpPr>
          <p:cNvPr id="3" name="Rectangle 2">
            <a:extLst>
              <a:ext uri="{FF2B5EF4-FFF2-40B4-BE49-F238E27FC236}">
                <a16:creationId xmlns:a16="http://schemas.microsoft.com/office/drawing/2014/main" id="{ED23290F-D3BA-4DDD-B483-1C2B6498320D}"/>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4" name="Rectangle 3">
            <a:extLst>
              <a:ext uri="{FF2B5EF4-FFF2-40B4-BE49-F238E27FC236}">
                <a16:creationId xmlns:a16="http://schemas.microsoft.com/office/drawing/2014/main" id="{B3ED86F8-09AA-49E3-B842-E1647F07778D}"/>
              </a:ext>
            </a:extLst>
          </p:cNvPr>
          <p:cNvSpPr/>
          <p:nvPr/>
        </p:nvSpPr>
        <p:spPr>
          <a:xfrm>
            <a:off x="1802296" y="3205875"/>
            <a:ext cx="8197201" cy="646331"/>
          </a:xfrm>
          <a:prstGeom prst="rect">
            <a:avLst/>
          </a:prstGeom>
          <a:noFill/>
        </p:spPr>
        <p:txBody>
          <a:bodyPr wrap="square" lIns="91440" tIns="45720" rIns="91440" bIns="45720">
            <a:spAutoFit/>
          </a:bodyPr>
          <a:lstStyle/>
          <a:p>
            <a:r>
              <a:rPr lang="en-US" sz="3600" b="1" spc="50" dirty="0">
                <a:ln w="0"/>
                <a:effectLst>
                  <a:innerShdw blurRad="63500" dist="50800" dir="13500000">
                    <a:srgbClr val="000000">
                      <a:alpha val="50000"/>
                    </a:srgbClr>
                  </a:innerShdw>
                </a:effectLst>
              </a:rPr>
              <a:t>Next Meeting July 26, 2023</a:t>
            </a:r>
            <a:endParaRPr lang="en-US" sz="3600" b="1" cap="none" spc="50" dirty="0">
              <a:ln w="0"/>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479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F74310-2130-4868-8790-EB391C86BF92}"/>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Rectangle 2">
            <a:extLst>
              <a:ext uri="{FF2B5EF4-FFF2-40B4-BE49-F238E27FC236}">
                <a16:creationId xmlns:a16="http://schemas.microsoft.com/office/drawing/2014/main" id="{7BFC52BF-A3C0-46B1-ACAB-401773443AEA}"/>
              </a:ext>
            </a:extLst>
          </p:cNvPr>
          <p:cNvSpPr/>
          <p:nvPr/>
        </p:nvSpPr>
        <p:spPr>
          <a:xfrm>
            <a:off x="2630556" y="2504661"/>
            <a:ext cx="6559826" cy="1200329"/>
          </a:xfrm>
          <a:prstGeom prst="rect">
            <a:avLst/>
          </a:prstGeom>
          <a:noFill/>
        </p:spPr>
        <p:txBody>
          <a:bodyPr wrap="square" lIns="91440" tIns="45720" rIns="91440" bIns="45720">
            <a:spAutoFit/>
          </a:bodyPr>
          <a:lstStyle/>
          <a:p>
            <a:pPr algn="ctr"/>
            <a:r>
              <a:rPr lang="en-US" sz="7200" b="1" cap="none" spc="0" dirty="0">
                <a:ln w="6600">
                  <a:solidFill>
                    <a:schemeClr val="accent2"/>
                  </a:solidFill>
                  <a:prstDash val="solid"/>
                </a:ln>
                <a:effectLst>
                  <a:outerShdw dist="38100" dir="2700000" algn="tl" rotWithShape="0">
                    <a:schemeClr val="accent2"/>
                  </a:outerShdw>
                </a:effectLst>
              </a:rPr>
              <a:t>Adjourn!</a:t>
            </a:r>
          </a:p>
        </p:txBody>
      </p:sp>
      <p:sp>
        <p:nvSpPr>
          <p:cNvPr id="4" name="Rectangle 3">
            <a:extLst>
              <a:ext uri="{FF2B5EF4-FFF2-40B4-BE49-F238E27FC236}">
                <a16:creationId xmlns:a16="http://schemas.microsoft.com/office/drawing/2014/main" id="{C9E44CAA-0F05-40C9-B672-2E6B3D660986}"/>
              </a:ext>
            </a:extLst>
          </p:cNvPr>
          <p:cNvSpPr/>
          <p:nvPr/>
        </p:nvSpPr>
        <p:spPr>
          <a:xfrm>
            <a:off x="1198589" y="515683"/>
            <a:ext cx="8197202"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spTree>
    <p:extLst>
      <p:ext uri="{BB962C8B-B14F-4D97-AF65-F5344CB8AC3E}">
        <p14:creationId xmlns:p14="http://schemas.microsoft.com/office/powerpoint/2010/main" val="182931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B8A7FB-004F-4AA9-9B51-F0421E695261}"/>
              </a:ext>
            </a:extLst>
          </p:cNvPr>
          <p:cNvSpPr/>
          <p:nvPr/>
        </p:nvSpPr>
        <p:spPr>
          <a:xfrm>
            <a:off x="1223109" y="441665"/>
            <a:ext cx="6408160" cy="1077218"/>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RTAC Coordinator</a:t>
            </a:r>
          </a:p>
          <a:p>
            <a:r>
              <a:rPr lang="en-US" sz="3200" b="1" cap="none" spc="50" dirty="0">
                <a:ln w="0"/>
                <a:effectLst>
                  <a:innerShdw blurRad="63500" dist="50800" dir="13500000">
                    <a:srgbClr val="000000">
                      <a:alpha val="50000"/>
                    </a:srgbClr>
                  </a:innerShdw>
                </a:effectLst>
              </a:rPr>
              <a:t>Brian Dorriety</a:t>
            </a:r>
          </a:p>
        </p:txBody>
      </p:sp>
      <p:sp>
        <p:nvSpPr>
          <p:cNvPr id="3" name="Rectangle 2">
            <a:extLst>
              <a:ext uri="{FF2B5EF4-FFF2-40B4-BE49-F238E27FC236}">
                <a16:creationId xmlns:a16="http://schemas.microsoft.com/office/drawing/2014/main" id="{E0518012-4FF4-4B06-B002-AB45847E50BF}"/>
              </a:ext>
            </a:extLst>
          </p:cNvPr>
          <p:cNvSpPr/>
          <p:nvPr/>
        </p:nvSpPr>
        <p:spPr>
          <a:xfrm>
            <a:off x="922984" y="2729831"/>
            <a:ext cx="4786401" cy="4708981"/>
          </a:xfrm>
          <a:prstGeom prst="rect">
            <a:avLst/>
          </a:prstGeom>
          <a:noFill/>
        </p:spPr>
        <p:txBody>
          <a:bodyPr wrap="square" lIns="91440" tIns="45720" rIns="91440" bIns="45720">
            <a:spAutoFit/>
          </a:bodyPr>
          <a:lstStyle/>
          <a:p>
            <a:r>
              <a:rPr lang="en-US" sz="2000" dirty="0">
                <a:ln w="0"/>
                <a:effectLst>
                  <a:outerShdw blurRad="38100" dist="19050" dir="2700000" algn="tl" rotWithShape="0">
                    <a:schemeClr val="dk1">
                      <a:alpha val="40000"/>
                    </a:schemeClr>
                  </a:outerShdw>
                </a:effectLst>
              </a:rPr>
              <a:t>	</a:t>
            </a:r>
          </a:p>
          <a:p>
            <a:r>
              <a:rPr lang="en-US" sz="2000" dirty="0">
                <a:ln w="0"/>
                <a:effectLst>
                  <a:outerShdw blurRad="38100" dist="19050" dir="2700000" algn="tl" rotWithShape="0">
                    <a:schemeClr val="dk1">
                      <a:alpha val="40000"/>
                    </a:schemeClr>
                  </a:outerShdw>
                </a:effectLst>
              </a:rPr>
              <a:t>	STB Training</a:t>
            </a:r>
          </a:p>
          <a:p>
            <a:endParaRPr lang="en-US" sz="2000" dirty="0">
              <a:ln w="0"/>
              <a:effectLst>
                <a:outerShdw blurRad="38100" dist="19050" dir="2700000" algn="tl" rotWithShape="0">
                  <a:schemeClr val="dk1">
                    <a:alpha val="40000"/>
                  </a:schemeClr>
                </a:outerShdw>
              </a:effectLst>
            </a:endParaRPr>
          </a:p>
          <a:p>
            <a:pPr marL="800100" lvl="1"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Trained 6 new instructors for Columbus Fire and EMS</a:t>
            </a:r>
          </a:p>
          <a:p>
            <a:pPr marL="800100" lvl="1"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Taught STB – 28 students CFEMS AEMT Students</a:t>
            </a:r>
          </a:p>
          <a:p>
            <a:pPr marL="800100" lvl="1"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5-STB trainer kits are available for use, get with Brian, Mary, or Duane and check them out.</a:t>
            </a:r>
          </a:p>
          <a:p>
            <a:pPr marL="800100" lvl="1" indent="-342900">
              <a:buFont typeface="Arial" panose="020B0604020202020204" pitchFamily="34" charset="0"/>
              <a:buChar char="•"/>
            </a:pPr>
            <a:r>
              <a:rPr lang="en-US" sz="2000" dirty="0">
                <a:ln w="0"/>
                <a:effectLst>
                  <a:outerShdw blurRad="38100" dist="19050" dir="2700000" algn="tl" rotWithShape="0">
                    <a:schemeClr val="dk1">
                      <a:alpha val="40000"/>
                    </a:schemeClr>
                  </a:outerShdw>
                </a:effectLst>
              </a:rPr>
              <a:t>Application period May 1</a:t>
            </a:r>
            <a:r>
              <a:rPr lang="en-US" sz="2000" baseline="30000" dirty="0">
                <a:ln w="0"/>
                <a:effectLst>
                  <a:outerShdw blurRad="38100" dist="19050" dir="2700000" algn="tl" rotWithShape="0">
                    <a:schemeClr val="dk1">
                      <a:alpha val="40000"/>
                    </a:schemeClr>
                  </a:outerShdw>
                </a:effectLst>
              </a:rPr>
              <a:t>st</a:t>
            </a:r>
            <a:r>
              <a:rPr lang="en-US" sz="2000" dirty="0">
                <a:ln w="0"/>
                <a:effectLst>
                  <a:outerShdw blurRad="38100" dist="19050" dir="2700000" algn="tl" rotWithShape="0">
                    <a:schemeClr val="dk1">
                      <a:alpha val="40000"/>
                    </a:schemeClr>
                  </a:outerShdw>
                </a:effectLst>
              </a:rPr>
              <a:t> – 31st</a:t>
            </a:r>
          </a:p>
          <a:p>
            <a:pPr marL="342900" indent="-342900">
              <a:buFont typeface="Arial" panose="020B0604020202020204" pitchFamily="34" charset="0"/>
              <a:buChar char="•"/>
            </a:pPr>
            <a:endParaRPr lang="en-US" sz="2000" dirty="0">
              <a:ln w="0"/>
              <a:effectLst>
                <a:outerShdw blurRad="38100" dist="19050" dir="2700000" algn="tl" rotWithShape="0">
                  <a:schemeClr val="dk1">
                    <a:alpha val="40000"/>
                  </a:schemeClr>
                </a:outerShdw>
              </a:effectLst>
            </a:endParaRPr>
          </a:p>
          <a:p>
            <a:pPr marL="800100" lvl="1" indent="-342900">
              <a:buFont typeface="Arial" panose="020B0604020202020204" pitchFamily="34" charset="0"/>
              <a:buChar char="•"/>
            </a:pPr>
            <a:endParaRPr lang="en-US" sz="2000" dirty="0">
              <a:ln w="0"/>
              <a:effectLst>
                <a:outerShdw blurRad="38100" dist="19050" dir="2700000" algn="tl" rotWithShape="0">
                  <a:schemeClr val="dk1">
                    <a:alpha val="40000"/>
                  </a:schemeClr>
                </a:outerShdw>
              </a:effectLst>
            </a:endParaRPr>
          </a:p>
          <a:p>
            <a:pPr marL="1257300" lvl="2" indent="-342900">
              <a:buFont typeface="Wingdings" panose="05000000000000000000" pitchFamily="2" charset="2"/>
              <a:buChar char="Ø"/>
            </a:pPr>
            <a:endParaRPr lang="en-US" sz="2000" dirty="0">
              <a:ln w="0"/>
              <a:effectLst>
                <a:outerShdw blurRad="38100" dist="19050" dir="2700000" algn="tl" rotWithShape="0">
                  <a:schemeClr val="dk1">
                    <a:alpha val="40000"/>
                  </a:schemeClr>
                </a:outerShdw>
              </a:effectLst>
            </a:endParaRPr>
          </a:p>
          <a:p>
            <a:pPr lvl="2"/>
            <a:endParaRPr lang="en-US" sz="2000" dirty="0">
              <a:ln w="0"/>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7F14F215-D72F-48A5-B715-B8377C483A8F}"/>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pic>
        <p:nvPicPr>
          <p:cNvPr id="5" name="Picture 4">
            <a:extLst>
              <a:ext uri="{FF2B5EF4-FFF2-40B4-BE49-F238E27FC236}">
                <a16:creationId xmlns:a16="http://schemas.microsoft.com/office/drawing/2014/main" id="{8CAB0004-FE7D-49CE-BD2D-66DB8CE102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23109" y="1735617"/>
            <a:ext cx="3179560" cy="1045722"/>
          </a:xfrm>
          <a:prstGeom prst="rect">
            <a:avLst/>
          </a:prstGeom>
        </p:spPr>
      </p:pic>
      <p:pic>
        <p:nvPicPr>
          <p:cNvPr id="8" name="Picture 7">
            <a:extLst>
              <a:ext uri="{FF2B5EF4-FFF2-40B4-BE49-F238E27FC236}">
                <a16:creationId xmlns:a16="http://schemas.microsoft.com/office/drawing/2014/main" id="{790954B1-BBA4-4CAD-889B-D122B02289CA}"/>
              </a:ext>
            </a:extLst>
          </p:cNvPr>
          <p:cNvPicPr>
            <a:picLocks noChangeAspect="1"/>
          </p:cNvPicPr>
          <p:nvPr/>
        </p:nvPicPr>
        <p:blipFill>
          <a:blip r:embed="rId4"/>
          <a:stretch>
            <a:fillRect/>
          </a:stretch>
        </p:blipFill>
        <p:spPr>
          <a:xfrm>
            <a:off x="6482616" y="2007425"/>
            <a:ext cx="4486275" cy="3390900"/>
          </a:xfrm>
          <a:prstGeom prst="rect">
            <a:avLst/>
          </a:prstGeom>
        </p:spPr>
      </p:pic>
    </p:spTree>
    <p:extLst>
      <p:ext uri="{BB962C8B-B14F-4D97-AF65-F5344CB8AC3E}">
        <p14:creationId xmlns:p14="http://schemas.microsoft.com/office/powerpoint/2010/main" val="313599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48DAF8-1CE3-2558-D4FF-C1832B78F296}"/>
              </a:ext>
            </a:extLst>
          </p:cNvPr>
          <p:cNvSpPr txBox="1"/>
          <p:nvPr/>
        </p:nvSpPr>
        <p:spPr>
          <a:xfrm>
            <a:off x="1147482" y="1281953"/>
            <a:ext cx="7996518" cy="1200329"/>
          </a:xfrm>
          <a:prstGeom prst="rect">
            <a:avLst/>
          </a:prstGeom>
          <a:noFill/>
        </p:spPr>
        <p:txBody>
          <a:bodyPr wrap="square">
            <a:spAutoFit/>
          </a:bodyPr>
          <a:lstStyle/>
          <a:p>
            <a:r>
              <a:rPr lang="en-US" b="1" dirty="0"/>
              <a:t>American College of Surgeons (ACS) Rural Focused Georgia Consult </a:t>
            </a:r>
            <a:r>
              <a:rPr lang="en-US" dirty="0"/>
              <a:t>was back in January. Duane and I attend the 2-day conference. It seems like the entire State is having a lot of the same issues. Lack of funds, staffing. Liz has the results on her desk and will be sending out the recommendations soon.</a:t>
            </a:r>
          </a:p>
        </p:txBody>
      </p:sp>
      <p:sp>
        <p:nvSpPr>
          <p:cNvPr id="5" name="TextBox 4">
            <a:extLst>
              <a:ext uri="{FF2B5EF4-FFF2-40B4-BE49-F238E27FC236}">
                <a16:creationId xmlns:a16="http://schemas.microsoft.com/office/drawing/2014/main" id="{A6D2751F-56C6-5554-E390-FBA0B2583E6A}"/>
              </a:ext>
            </a:extLst>
          </p:cNvPr>
          <p:cNvSpPr txBox="1"/>
          <p:nvPr/>
        </p:nvSpPr>
        <p:spPr>
          <a:xfrm>
            <a:off x="1147481" y="2707342"/>
            <a:ext cx="6096000" cy="646331"/>
          </a:xfrm>
          <a:prstGeom prst="rect">
            <a:avLst/>
          </a:prstGeom>
          <a:noFill/>
        </p:spPr>
        <p:txBody>
          <a:bodyPr wrap="square">
            <a:spAutoFit/>
          </a:bodyPr>
          <a:lstStyle/>
          <a:p>
            <a:r>
              <a:rPr lang="en-US" b="1" dirty="0"/>
              <a:t>Possibly adding a Level 4 Trauma center</a:t>
            </a:r>
            <a:r>
              <a:rPr lang="en-US" dirty="0"/>
              <a:t>: Martin Army Community Hospital.</a:t>
            </a:r>
          </a:p>
        </p:txBody>
      </p:sp>
      <p:sp>
        <p:nvSpPr>
          <p:cNvPr id="7" name="TextBox 6">
            <a:extLst>
              <a:ext uri="{FF2B5EF4-FFF2-40B4-BE49-F238E27FC236}">
                <a16:creationId xmlns:a16="http://schemas.microsoft.com/office/drawing/2014/main" id="{33A46175-793E-1F3C-24BF-95DCD8916BF0}"/>
              </a:ext>
            </a:extLst>
          </p:cNvPr>
          <p:cNvSpPr txBox="1"/>
          <p:nvPr/>
        </p:nvSpPr>
        <p:spPr>
          <a:xfrm>
            <a:off x="1147481" y="3752201"/>
            <a:ext cx="9583271" cy="923330"/>
          </a:xfrm>
          <a:prstGeom prst="rect">
            <a:avLst/>
          </a:prstGeom>
          <a:noFill/>
        </p:spPr>
        <p:txBody>
          <a:bodyPr wrap="square">
            <a:spAutoFit/>
          </a:bodyPr>
          <a:lstStyle/>
          <a:p>
            <a:r>
              <a:rPr lang="en-US" b="1" dirty="0"/>
              <a:t>FY24 the GTC is going to a PBP Metric system</a:t>
            </a:r>
            <a:r>
              <a:rPr lang="en-US" dirty="0"/>
              <a:t>: they will hold RTAC coordinators, GEMSA, AVLS, The Trauma Foundation and any other contractors to a PBP standard or the GTC will deduct up to 6% from their payouts.</a:t>
            </a:r>
          </a:p>
        </p:txBody>
      </p:sp>
    </p:spTree>
    <p:extLst>
      <p:ext uri="{BB962C8B-B14F-4D97-AF65-F5344CB8AC3E}">
        <p14:creationId xmlns:p14="http://schemas.microsoft.com/office/powerpoint/2010/main" val="62588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73792D-373A-1764-1F99-CA6D6F7655BE}"/>
              </a:ext>
            </a:extLst>
          </p:cNvPr>
          <p:cNvSpPr txBox="1"/>
          <p:nvPr/>
        </p:nvSpPr>
        <p:spPr>
          <a:xfrm>
            <a:off x="2088776" y="1326776"/>
            <a:ext cx="7261412" cy="1569660"/>
          </a:xfrm>
          <a:prstGeom prst="rect">
            <a:avLst/>
          </a:prstGeom>
          <a:noFill/>
        </p:spPr>
        <p:txBody>
          <a:bodyPr wrap="square" rtlCol="0">
            <a:spAutoFit/>
          </a:bodyPr>
          <a:lstStyle/>
          <a:p>
            <a:r>
              <a:rPr lang="en-US" sz="3200" dirty="0"/>
              <a:t>RTAC’s are now using a web page so to post events, meeting and any upcoming training.  The official domain is </a:t>
            </a:r>
          </a:p>
        </p:txBody>
      </p:sp>
      <p:sp>
        <p:nvSpPr>
          <p:cNvPr id="4" name="TextBox 3">
            <a:extLst>
              <a:ext uri="{FF2B5EF4-FFF2-40B4-BE49-F238E27FC236}">
                <a16:creationId xmlns:a16="http://schemas.microsoft.com/office/drawing/2014/main" id="{8CE0D1F3-3A43-669E-1951-43F7341AB767}"/>
              </a:ext>
            </a:extLst>
          </p:cNvPr>
          <p:cNvSpPr txBox="1"/>
          <p:nvPr/>
        </p:nvSpPr>
        <p:spPr>
          <a:xfrm>
            <a:off x="2088776" y="2896436"/>
            <a:ext cx="6096000" cy="584775"/>
          </a:xfrm>
          <a:prstGeom prst="rect">
            <a:avLst/>
          </a:prstGeom>
          <a:noFill/>
        </p:spPr>
        <p:txBody>
          <a:bodyPr wrap="square">
            <a:spAutoFit/>
          </a:bodyPr>
          <a:lstStyle/>
          <a:p>
            <a:r>
              <a:rPr lang="en-US" sz="3200" dirty="0">
                <a:solidFill>
                  <a:srgbClr val="0070C0"/>
                </a:solidFill>
              </a:rPr>
              <a:t>rtac.gtcnc.org</a:t>
            </a:r>
          </a:p>
        </p:txBody>
      </p:sp>
    </p:spTree>
    <p:extLst>
      <p:ext uri="{BB962C8B-B14F-4D97-AF65-F5344CB8AC3E}">
        <p14:creationId xmlns:p14="http://schemas.microsoft.com/office/powerpoint/2010/main" val="105590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40AC7F-A687-4A96-A314-D414139FC10E}"/>
              </a:ext>
            </a:extLst>
          </p:cNvPr>
          <p:cNvSpPr txBox="1"/>
          <p:nvPr/>
        </p:nvSpPr>
        <p:spPr>
          <a:xfrm>
            <a:off x="1213724" y="2367881"/>
            <a:ext cx="6096000" cy="523220"/>
          </a:xfrm>
          <a:prstGeom prst="rect">
            <a:avLst/>
          </a:prstGeom>
          <a:noFill/>
        </p:spPr>
        <p:txBody>
          <a:bodyPr wrap="square">
            <a:spAutoFit/>
          </a:bodyPr>
          <a:lstStyle/>
          <a:p>
            <a:r>
              <a:rPr lang="en-US" sz="2800" dirty="0">
                <a:ln w="0"/>
                <a:effectLst>
                  <a:outerShdw blurRad="38100" dist="19050" dir="2700000" algn="tl" rotWithShape="0">
                    <a:schemeClr val="dk1">
                      <a:alpha val="40000"/>
                    </a:schemeClr>
                  </a:outerShdw>
                </a:effectLst>
              </a:rPr>
              <a:t>Budget / Treasurer Report</a:t>
            </a:r>
          </a:p>
        </p:txBody>
      </p:sp>
      <p:sp>
        <p:nvSpPr>
          <p:cNvPr id="7" name="TextBox 6">
            <a:extLst>
              <a:ext uri="{FF2B5EF4-FFF2-40B4-BE49-F238E27FC236}">
                <a16:creationId xmlns:a16="http://schemas.microsoft.com/office/drawing/2014/main" id="{DF6EE665-A16E-4217-B41C-D6910AD34640}"/>
              </a:ext>
            </a:extLst>
          </p:cNvPr>
          <p:cNvSpPr txBox="1"/>
          <p:nvPr/>
        </p:nvSpPr>
        <p:spPr>
          <a:xfrm>
            <a:off x="1524000" y="502906"/>
            <a:ext cx="6096000" cy="1077218"/>
          </a:xfrm>
          <a:prstGeom prst="rect">
            <a:avLst/>
          </a:prstGeom>
          <a:noFill/>
        </p:spPr>
        <p:txBody>
          <a:bodyPr wrap="square">
            <a:spAutoFit/>
          </a:bodyPr>
          <a:lstStyle/>
          <a:p>
            <a:r>
              <a:rPr lang="en-US" sz="3200" b="1" spc="50" dirty="0">
                <a:ln w="0"/>
                <a:effectLst>
                  <a:innerShdw blurRad="63500" dist="50800" dir="13500000">
                    <a:srgbClr val="000000">
                      <a:alpha val="50000"/>
                    </a:srgbClr>
                  </a:innerShdw>
                </a:effectLst>
              </a:rPr>
              <a:t>Chairman</a:t>
            </a:r>
          </a:p>
          <a:p>
            <a:r>
              <a:rPr lang="en-US" sz="3200" b="1" cap="none" spc="50" dirty="0">
                <a:ln w="0"/>
                <a:effectLst>
                  <a:innerShdw blurRad="63500" dist="50800" dir="13500000">
                    <a:srgbClr val="000000">
                      <a:alpha val="50000"/>
                    </a:srgbClr>
                  </a:innerShdw>
                </a:effectLst>
              </a:rPr>
              <a:t>Duane Montgomery</a:t>
            </a:r>
          </a:p>
        </p:txBody>
      </p:sp>
      <p:pic>
        <p:nvPicPr>
          <p:cNvPr id="9" name="Picture 8">
            <a:extLst>
              <a:ext uri="{FF2B5EF4-FFF2-40B4-BE49-F238E27FC236}">
                <a16:creationId xmlns:a16="http://schemas.microsoft.com/office/drawing/2014/main" id="{DC90B34F-A6C6-4DA9-9836-76A833BD118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20349" y="502906"/>
            <a:ext cx="3371850" cy="1771650"/>
          </a:xfrm>
          <a:prstGeom prst="rect">
            <a:avLst/>
          </a:prstGeom>
        </p:spPr>
      </p:pic>
      <p:graphicFrame>
        <p:nvGraphicFramePr>
          <p:cNvPr id="6" name="Object 5">
            <a:extLst>
              <a:ext uri="{FF2B5EF4-FFF2-40B4-BE49-F238E27FC236}">
                <a16:creationId xmlns:a16="http://schemas.microsoft.com/office/drawing/2014/main" id="{15E4173E-5D55-4A5A-B5B8-B09A8878DBC3}"/>
              </a:ext>
            </a:extLst>
          </p:cNvPr>
          <p:cNvGraphicFramePr>
            <a:graphicFrameLocks noChangeAspect="1"/>
          </p:cNvGraphicFramePr>
          <p:nvPr>
            <p:extLst>
              <p:ext uri="{D42A27DB-BD31-4B8C-83A1-F6EECF244321}">
                <p14:modId xmlns:p14="http://schemas.microsoft.com/office/powerpoint/2010/main" val="832449581"/>
              </p:ext>
            </p:extLst>
          </p:nvPr>
        </p:nvGraphicFramePr>
        <p:xfrm>
          <a:off x="1149556" y="2972394"/>
          <a:ext cx="10169525" cy="1785937"/>
        </p:xfrm>
        <a:graphic>
          <a:graphicData uri="http://schemas.openxmlformats.org/presentationml/2006/ole">
            <mc:AlternateContent xmlns:mc="http://schemas.openxmlformats.org/markup-compatibility/2006">
              <mc:Choice xmlns:v="urn:schemas-microsoft-com:vml" Requires="v">
                <p:oleObj name="Worksheet" r:id="rId4" imgW="7276980" imgH="1161975" progId="Excel.Sheet.12">
                  <p:embed/>
                </p:oleObj>
              </mc:Choice>
              <mc:Fallback>
                <p:oleObj name="Worksheet" r:id="rId4" imgW="7276980" imgH="1161975" progId="Excel.Sheet.12">
                  <p:embed/>
                  <p:pic>
                    <p:nvPicPr>
                      <p:cNvPr id="6" name="Object 5">
                        <a:extLst>
                          <a:ext uri="{FF2B5EF4-FFF2-40B4-BE49-F238E27FC236}">
                            <a16:creationId xmlns:a16="http://schemas.microsoft.com/office/drawing/2014/main" id="{15E4173E-5D55-4A5A-B5B8-B09A8878DBC3}"/>
                          </a:ext>
                        </a:extLst>
                      </p:cNvPr>
                      <p:cNvPicPr/>
                      <p:nvPr/>
                    </p:nvPicPr>
                    <p:blipFill>
                      <a:blip r:embed="rId5"/>
                      <a:stretch>
                        <a:fillRect/>
                      </a:stretch>
                    </p:blipFill>
                    <p:spPr>
                      <a:xfrm>
                        <a:off x="1149556" y="2972394"/>
                        <a:ext cx="10169525" cy="178593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B994DFC-A514-D63C-1676-4FA8B2D30DDD}"/>
              </a:ext>
            </a:extLst>
          </p:cNvPr>
          <p:cNvSpPr txBox="1"/>
          <p:nvPr/>
        </p:nvSpPr>
        <p:spPr>
          <a:xfrm>
            <a:off x="1149556" y="5086837"/>
            <a:ext cx="6096000" cy="923330"/>
          </a:xfrm>
          <a:prstGeom prst="rect">
            <a:avLst/>
          </a:prstGeom>
          <a:noFill/>
        </p:spPr>
        <p:txBody>
          <a:bodyPr wrap="square">
            <a:spAutoFit/>
          </a:bodyPr>
          <a:lstStyle/>
          <a:p>
            <a:r>
              <a:rPr lang="en-US" dirty="0"/>
              <a:t>FY23 budget: </a:t>
            </a:r>
          </a:p>
          <a:p>
            <a:r>
              <a:rPr lang="en-US" dirty="0"/>
              <a:t>  Trauma Centers - 1.1 Million</a:t>
            </a:r>
          </a:p>
          <a:p>
            <a:r>
              <a:rPr lang="en-US" dirty="0"/>
              <a:t> EMS - $290, 370.00.</a:t>
            </a:r>
          </a:p>
        </p:txBody>
      </p:sp>
    </p:spTree>
    <p:extLst>
      <p:ext uri="{BB962C8B-B14F-4D97-AF65-F5344CB8AC3E}">
        <p14:creationId xmlns:p14="http://schemas.microsoft.com/office/powerpoint/2010/main" val="2988980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8F84C1-51FE-4BFE-A58E-935E9299CBA5}"/>
              </a:ext>
            </a:extLst>
          </p:cNvPr>
          <p:cNvSpPr txBox="1"/>
          <p:nvPr/>
        </p:nvSpPr>
        <p:spPr>
          <a:xfrm>
            <a:off x="1999549" y="1736122"/>
            <a:ext cx="6096000" cy="584775"/>
          </a:xfrm>
          <a:prstGeom prst="rect">
            <a:avLst/>
          </a:prstGeom>
          <a:noFill/>
        </p:spPr>
        <p:txBody>
          <a:bodyPr wrap="square">
            <a:spAutoFit/>
          </a:bodyPr>
          <a:lstStyle/>
          <a:p>
            <a:r>
              <a:rPr lang="en-US" sz="3200" b="1" spc="50" dirty="0">
                <a:ln w="0"/>
                <a:effectLst>
                  <a:innerShdw blurRad="63500" dist="50800" dir="13500000">
                    <a:srgbClr val="000000">
                      <a:alpha val="50000"/>
                    </a:srgbClr>
                  </a:innerShdw>
                </a:effectLst>
              </a:rPr>
              <a:t>Trauma Plan</a:t>
            </a:r>
            <a:endParaRPr lang="en-US" sz="3200" b="1" cap="none" spc="50" dirty="0">
              <a:ln w="0"/>
              <a:effectLst>
                <a:innerShdw blurRad="63500" dist="50800" dir="13500000">
                  <a:srgbClr val="000000">
                    <a:alpha val="50000"/>
                  </a:srgbClr>
                </a:innerShdw>
              </a:effectLst>
            </a:endParaRPr>
          </a:p>
        </p:txBody>
      </p:sp>
      <p:sp>
        <p:nvSpPr>
          <p:cNvPr id="5" name="TextBox 4">
            <a:extLst>
              <a:ext uri="{FF2B5EF4-FFF2-40B4-BE49-F238E27FC236}">
                <a16:creationId xmlns:a16="http://schemas.microsoft.com/office/drawing/2014/main" id="{35489E46-DC4A-4192-9B1F-97328FCF8A08}"/>
              </a:ext>
            </a:extLst>
          </p:cNvPr>
          <p:cNvSpPr txBox="1"/>
          <p:nvPr/>
        </p:nvSpPr>
        <p:spPr>
          <a:xfrm>
            <a:off x="1985074" y="2320897"/>
            <a:ext cx="8680174" cy="1200329"/>
          </a:xfrm>
          <a:prstGeom prst="rect">
            <a:avLst/>
          </a:prstGeom>
          <a:noFill/>
        </p:spPr>
        <p:txBody>
          <a:bodyPr wrap="square">
            <a:spAutoFit/>
          </a:bodyPr>
          <a:lstStyle/>
          <a:p>
            <a:pPr marL="685800" indent="-685800">
              <a:buFont typeface="Arial" panose="020B0604020202020204" pitchFamily="34" charset="0"/>
              <a:buChar char="•"/>
            </a:pPr>
            <a:r>
              <a:rPr lang="en-US" sz="1800" dirty="0">
                <a:ln w="0"/>
                <a:effectLst>
                  <a:outerShdw blurRad="38100" dist="19050" dir="2700000" algn="tl" rotWithShape="0">
                    <a:schemeClr val="dk1">
                      <a:alpha val="40000"/>
                    </a:schemeClr>
                  </a:outerShdw>
                </a:effectLst>
              </a:rPr>
              <a:t>RTAC Trauma Plan was last </a:t>
            </a:r>
            <a:r>
              <a:rPr lang="en-US" dirty="0">
                <a:ln w="0"/>
                <a:effectLst>
                  <a:outerShdw blurRad="38100" dist="19050" dir="2700000" algn="tl" rotWithShape="0">
                    <a:schemeClr val="dk1">
                      <a:alpha val="40000"/>
                    </a:schemeClr>
                  </a:outerShdw>
                </a:effectLst>
              </a:rPr>
              <a:t>r</a:t>
            </a:r>
            <a:r>
              <a:rPr lang="en-US" sz="1800" b="1" dirty="0">
                <a:solidFill>
                  <a:srgbClr val="2E3E40"/>
                </a:solidFill>
                <a:effectLst/>
                <a:latin typeface="&amp;quot"/>
                <a:ea typeface="Times New Roman" panose="02020603050405020304" pitchFamily="18" charset="0"/>
                <a:cs typeface="Times New Roman" panose="02020603050405020304" pitchFamily="18" charset="0"/>
              </a:rPr>
              <a:t>evised January 17, 2023.</a:t>
            </a:r>
          </a:p>
          <a:p>
            <a:pPr lvl="2"/>
            <a:endParaRPr lang="en-US" b="1" dirty="0">
              <a:ln w="0"/>
              <a:solidFill>
                <a:srgbClr val="2E3E40"/>
              </a:solidFill>
              <a:effectLst>
                <a:outerShdw blurRad="38100" dist="19050" dir="2700000" algn="tl" rotWithShape="0">
                  <a:schemeClr val="dk1">
                    <a:alpha val="40000"/>
                  </a:schemeClr>
                </a:outerShdw>
              </a:effectLst>
              <a:latin typeface="&amp;quot"/>
              <a:cs typeface="Times New Roman" panose="02020603050405020304" pitchFamily="18" charset="0"/>
            </a:endParaRPr>
          </a:p>
          <a:p>
            <a:pPr marL="1600200" lvl="2" indent="-685800">
              <a:buFont typeface="Arial" panose="020B0604020202020204" pitchFamily="34" charset="0"/>
              <a:buChar char="•"/>
            </a:pPr>
            <a:r>
              <a:rPr lang="en-US" b="1" dirty="0">
                <a:ln w="0"/>
                <a:solidFill>
                  <a:srgbClr val="2E3E40"/>
                </a:solidFill>
                <a:effectLst>
                  <a:outerShdw blurRad="38100" dist="19050" dir="2700000" algn="tl" rotWithShape="0">
                    <a:schemeClr val="dk1">
                      <a:alpha val="40000"/>
                    </a:schemeClr>
                  </a:outerShdw>
                </a:effectLst>
                <a:latin typeface="&amp;quot"/>
                <a:cs typeface="Times New Roman" panose="02020603050405020304" pitchFamily="18" charset="0"/>
              </a:rPr>
              <a:t>Changes on pages 5, 22, 34, 35, 36</a:t>
            </a: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	</a:t>
            </a:r>
          </a:p>
        </p:txBody>
      </p:sp>
      <p:sp>
        <p:nvSpPr>
          <p:cNvPr id="2" name="TextBox 1">
            <a:extLst>
              <a:ext uri="{FF2B5EF4-FFF2-40B4-BE49-F238E27FC236}">
                <a16:creationId xmlns:a16="http://schemas.microsoft.com/office/drawing/2014/main" id="{A8245AC2-9639-4E6A-974A-F585DC0205EA}"/>
              </a:ext>
            </a:extLst>
          </p:cNvPr>
          <p:cNvSpPr txBox="1"/>
          <p:nvPr/>
        </p:nvSpPr>
        <p:spPr>
          <a:xfrm>
            <a:off x="1586387" y="5778030"/>
            <a:ext cx="6917635" cy="702366"/>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6CB36182-07D2-47B5-81FD-5ADFF4863862}"/>
              </a:ext>
            </a:extLst>
          </p:cNvPr>
          <p:cNvSpPr txBox="1"/>
          <p:nvPr/>
        </p:nvSpPr>
        <p:spPr>
          <a:xfrm>
            <a:off x="1997205" y="965369"/>
            <a:ext cx="6098344" cy="646331"/>
          </a:xfrm>
          <a:prstGeom prst="rect">
            <a:avLst/>
          </a:prstGeom>
          <a:noFill/>
        </p:spPr>
        <p:txBody>
          <a:bodyPr wrap="square">
            <a:spAutoFit/>
          </a:bodyPr>
          <a:lstStyle/>
          <a:p>
            <a:r>
              <a:rPr lang="en-US" sz="1800" b="1" spc="50" dirty="0">
                <a:ln w="0"/>
                <a:effectLst>
                  <a:innerShdw blurRad="63500" dist="50800" dir="13500000">
                    <a:srgbClr val="000000">
                      <a:alpha val="50000"/>
                    </a:srgbClr>
                  </a:innerShdw>
                </a:effectLst>
              </a:rPr>
              <a:t>RTAC Coordinator</a:t>
            </a:r>
          </a:p>
          <a:p>
            <a:r>
              <a:rPr lang="en-US" sz="1800" b="1" cap="none" spc="50" dirty="0">
                <a:ln w="0"/>
                <a:effectLst>
                  <a:innerShdw blurRad="63500" dist="50800" dir="13500000">
                    <a:srgbClr val="000000">
                      <a:alpha val="50000"/>
                    </a:srgbClr>
                  </a:innerShdw>
                </a:effectLst>
              </a:rPr>
              <a:t>Brian Dorriety</a:t>
            </a:r>
          </a:p>
        </p:txBody>
      </p:sp>
    </p:spTree>
    <p:extLst>
      <p:ext uri="{BB962C8B-B14F-4D97-AF65-F5344CB8AC3E}">
        <p14:creationId xmlns:p14="http://schemas.microsoft.com/office/powerpoint/2010/main" val="24766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8CBA88-1662-4B0F-8B57-3F2FB3FDA7A3}"/>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Rectangle 2">
            <a:extLst>
              <a:ext uri="{FF2B5EF4-FFF2-40B4-BE49-F238E27FC236}">
                <a16:creationId xmlns:a16="http://schemas.microsoft.com/office/drawing/2014/main" id="{52F71388-C0B7-4E45-98BF-3964A336DB30}"/>
              </a:ext>
            </a:extLst>
          </p:cNvPr>
          <p:cNvSpPr/>
          <p:nvPr/>
        </p:nvSpPr>
        <p:spPr>
          <a:xfrm>
            <a:off x="1226724" y="1598896"/>
            <a:ext cx="6408160" cy="1477328"/>
          </a:xfrm>
          <a:prstGeom prst="rect">
            <a:avLst/>
          </a:prstGeom>
          <a:noFill/>
        </p:spPr>
        <p:txBody>
          <a:bodyPr wrap="square" lIns="91440" tIns="45720" rIns="91440" bIns="45720">
            <a:spAutoFit/>
          </a:bodyPr>
          <a:lstStyle/>
          <a:p>
            <a:r>
              <a:rPr lang="en-US" sz="3000" b="1" spc="50" dirty="0">
                <a:ln w="0"/>
                <a:effectLst>
                  <a:innerShdw blurRad="63500" dist="50800" dir="13500000">
                    <a:srgbClr val="000000">
                      <a:alpha val="50000"/>
                    </a:srgbClr>
                  </a:innerShdw>
                </a:effectLst>
              </a:rPr>
              <a:t>Hospital /Trauma Facility</a:t>
            </a:r>
          </a:p>
          <a:p>
            <a:r>
              <a:rPr lang="en-US" sz="3000" b="1" cap="none" spc="50" dirty="0">
                <a:ln w="0"/>
                <a:effectLst>
                  <a:innerShdw blurRad="63500" dist="50800" dir="13500000">
                    <a:srgbClr val="000000">
                      <a:alpha val="50000"/>
                    </a:srgbClr>
                  </a:innerShdw>
                </a:effectLst>
              </a:rPr>
              <a:t>Jack Rodgers, </a:t>
            </a:r>
            <a:r>
              <a:rPr lang="en-US" sz="3000" b="1" spc="50" dirty="0">
                <a:ln w="0"/>
                <a:effectLst>
                  <a:innerShdw blurRad="63500" dist="50800" dir="13500000">
                    <a:srgbClr val="000000">
                      <a:alpha val="50000"/>
                    </a:srgbClr>
                  </a:innerShdw>
                </a:effectLst>
              </a:rPr>
              <a:t>RN, ED Director</a:t>
            </a:r>
          </a:p>
          <a:p>
            <a:r>
              <a:rPr lang="en-US" sz="3000" b="1" spc="50" dirty="0">
                <a:ln w="0"/>
                <a:effectLst>
                  <a:innerShdw blurRad="63500" dist="50800" dir="13500000">
                    <a:srgbClr val="000000">
                      <a:alpha val="50000"/>
                    </a:srgbClr>
                  </a:innerShdw>
                </a:effectLst>
              </a:rPr>
              <a:t>Ashley Forsythe, RN, ED Manager</a:t>
            </a:r>
            <a:endParaRPr lang="en-US" sz="3000" b="1" cap="none" spc="50" dirty="0">
              <a:ln w="0"/>
              <a:effectLst>
                <a:innerShdw blurRad="63500" dist="50800" dir="13500000">
                  <a:srgbClr val="000000">
                    <a:alpha val="50000"/>
                  </a:srgbClr>
                </a:innerShdw>
              </a:effectLst>
            </a:endParaRPr>
          </a:p>
        </p:txBody>
      </p:sp>
      <p:pic>
        <p:nvPicPr>
          <p:cNvPr id="5" name="Picture 4">
            <a:extLst>
              <a:ext uri="{FF2B5EF4-FFF2-40B4-BE49-F238E27FC236}">
                <a16:creationId xmlns:a16="http://schemas.microsoft.com/office/drawing/2014/main" id="{6D3635CD-6A14-4323-83D1-F6F77B7F7B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13927" y="2698418"/>
            <a:ext cx="4352925" cy="3067050"/>
          </a:xfrm>
          <a:prstGeom prst="rect">
            <a:avLst/>
          </a:prstGeom>
        </p:spPr>
      </p:pic>
    </p:spTree>
    <p:extLst>
      <p:ext uri="{BB962C8B-B14F-4D97-AF65-F5344CB8AC3E}">
        <p14:creationId xmlns:p14="http://schemas.microsoft.com/office/powerpoint/2010/main" val="966060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5A0F69-879A-4D90-9A20-3ED90D5C2BF9}"/>
              </a:ext>
            </a:extLst>
          </p:cNvPr>
          <p:cNvSpPr/>
          <p:nvPr/>
        </p:nvSpPr>
        <p:spPr>
          <a:xfrm>
            <a:off x="9565615" y="515683"/>
            <a:ext cx="1244636" cy="400110"/>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RTAC VII</a:t>
            </a:r>
          </a:p>
        </p:txBody>
      </p:sp>
      <p:sp>
        <p:nvSpPr>
          <p:cNvPr id="3" name="Rectangle 2">
            <a:extLst>
              <a:ext uri="{FF2B5EF4-FFF2-40B4-BE49-F238E27FC236}">
                <a16:creationId xmlns:a16="http://schemas.microsoft.com/office/drawing/2014/main" id="{10140482-A336-4BED-B832-50CA656CE08A}"/>
              </a:ext>
            </a:extLst>
          </p:cNvPr>
          <p:cNvSpPr/>
          <p:nvPr/>
        </p:nvSpPr>
        <p:spPr>
          <a:xfrm>
            <a:off x="1198589" y="317550"/>
            <a:ext cx="6408160" cy="1569660"/>
          </a:xfrm>
          <a:prstGeom prst="rect">
            <a:avLst/>
          </a:prstGeom>
          <a:noFill/>
        </p:spPr>
        <p:txBody>
          <a:bodyPr wrap="square" lIns="91440" tIns="45720" rIns="91440" bIns="45720">
            <a:spAutoFit/>
          </a:bodyPr>
          <a:lstStyle/>
          <a:p>
            <a:r>
              <a:rPr lang="en-US" sz="3200" b="1" spc="50" dirty="0">
                <a:ln w="0"/>
                <a:effectLst>
                  <a:innerShdw blurRad="63500" dist="50800" dir="13500000">
                    <a:srgbClr val="000000">
                      <a:alpha val="50000"/>
                    </a:srgbClr>
                  </a:innerShdw>
                </a:effectLst>
              </a:rPr>
              <a:t>Vice-chair</a:t>
            </a:r>
          </a:p>
          <a:p>
            <a:r>
              <a:rPr lang="en-US" sz="3200" b="1" cap="none" spc="50" dirty="0">
                <a:ln w="0"/>
                <a:effectLst>
                  <a:innerShdw blurRad="63500" dist="50800" dir="13500000">
                    <a:srgbClr val="000000">
                      <a:alpha val="50000"/>
                    </a:srgbClr>
                  </a:innerShdw>
                </a:effectLst>
              </a:rPr>
              <a:t>Mary Bizilia, RN, </a:t>
            </a:r>
          </a:p>
          <a:p>
            <a:r>
              <a:rPr lang="en-US" sz="3200" b="1" cap="none" spc="50" dirty="0">
                <a:ln w="0"/>
                <a:effectLst>
                  <a:innerShdw blurRad="63500" dist="50800" dir="13500000">
                    <a:srgbClr val="000000">
                      <a:alpha val="50000"/>
                    </a:srgbClr>
                  </a:innerShdw>
                </a:effectLst>
              </a:rPr>
              <a:t>Trauma Program Manager</a:t>
            </a:r>
          </a:p>
        </p:txBody>
      </p:sp>
      <p:sp>
        <p:nvSpPr>
          <p:cNvPr id="4" name="Rectangle 3">
            <a:extLst>
              <a:ext uri="{FF2B5EF4-FFF2-40B4-BE49-F238E27FC236}">
                <a16:creationId xmlns:a16="http://schemas.microsoft.com/office/drawing/2014/main" id="{28489CAE-2693-47C7-AE33-2B2368B96F2A}"/>
              </a:ext>
            </a:extLst>
          </p:cNvPr>
          <p:cNvSpPr/>
          <p:nvPr/>
        </p:nvSpPr>
        <p:spPr>
          <a:xfrm>
            <a:off x="1198589" y="2881061"/>
            <a:ext cx="9481511" cy="3724096"/>
          </a:xfrm>
          <a:prstGeom prst="rect">
            <a:avLst/>
          </a:prstGeom>
          <a:noFill/>
        </p:spPr>
        <p:txBody>
          <a:bodyPr wrap="square" lIns="91440" tIns="45720" rIns="91440" bIns="45720">
            <a:spAutoFit/>
          </a:bodyPr>
          <a:lstStyle/>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February 27, 28 Macon County completed an ITLS Course with 13- students, 1- Instructor Candidate, 7- instructors</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Technical College EMS program completed AMLS Course with 5 students</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Harris County EMS hosted a NREMT Refresher course in March and had 23 students complete the course</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Macon County EMS has a grant funded EMT course in progress with 17 students attending</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Talbot County EMS has a grant funded EMT course in progress with 12 students attending</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Fire and EMS Academy completed their AEMT online course with 100% pass rate on their psychomotor exam, and cognitive exam. Total of 5 students</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Trinity EMS Academy just completed 2 EMT courses with total of 5 students successfully completing the course</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Taylor County EMS has a EMT course in progress with 15 students attending</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Technical College has an EMT course in progress with 17 students attending</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Community Ambulance Service Training Program completed an AEMT course with 2 students successfully completing the program</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EMS Care has completed several EMR programs</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Fire and EMS Academy has a paramedic program in progress with 20 students attending </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Technical College has a paramedic program in progress with 5 students attending</a:t>
            </a:r>
          </a:p>
          <a:p>
            <a:pPr marL="685800" indent="-685800">
              <a:buFont typeface="Arial" panose="020B0604020202020204" pitchFamily="34" charset="0"/>
              <a:buChar char="•"/>
            </a:pPr>
            <a:r>
              <a:rPr lang="en-US" sz="1400" dirty="0">
                <a:ln w="0"/>
                <a:effectLst>
                  <a:outerShdw blurRad="38100" dist="19050" dir="2700000" algn="tl" rotWithShape="0">
                    <a:schemeClr val="dk1">
                      <a:alpha val="40000"/>
                    </a:schemeClr>
                  </a:outerShdw>
                </a:effectLst>
              </a:rPr>
              <a:t>Columbus Technical College EMS program will be hosting a PHTLS Course soon. DTB</a:t>
            </a:r>
          </a:p>
          <a:p>
            <a:pPr marL="685800" indent="-685800">
              <a:buFont typeface="Arial" panose="020B0604020202020204" pitchFamily="34" charset="0"/>
              <a:buChar char="•"/>
            </a:pPr>
            <a:endParaRPr lang="en-US" sz="1200" dirty="0">
              <a:ln w="0"/>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35E82293-CF7C-4953-81F5-F9CE9B9BF287}"/>
              </a:ext>
            </a:extLst>
          </p:cNvPr>
          <p:cNvSpPr/>
          <p:nvPr/>
        </p:nvSpPr>
        <p:spPr>
          <a:xfrm>
            <a:off x="4219814" y="2220538"/>
            <a:ext cx="2827826"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Education/Training </a:t>
            </a:r>
          </a:p>
        </p:txBody>
      </p:sp>
    </p:spTree>
    <p:extLst>
      <p:ext uri="{BB962C8B-B14F-4D97-AF65-F5344CB8AC3E}">
        <p14:creationId xmlns:p14="http://schemas.microsoft.com/office/powerpoint/2010/main" val="268093802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3061</TotalTime>
  <Words>1091</Words>
  <Application>Microsoft Office PowerPoint</Application>
  <PresentationFormat>Widescreen</PresentationFormat>
  <Paragraphs>150</Paragraphs>
  <Slides>27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&amp;quot</vt:lpstr>
      <vt:lpstr>Abadi</vt:lpstr>
      <vt:lpstr>Arial</vt:lpstr>
      <vt:lpstr>Arial Rounded MT Bold</vt:lpstr>
      <vt:lpstr>Calibri</vt:lpstr>
      <vt:lpstr>Gill Sans MT</vt:lpstr>
      <vt:lpstr>Wingdings</vt:lpstr>
      <vt:lpstr>Parcel</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RTAC – 3rd Quarter</vt:lpstr>
      <vt:lpstr>PowerPoint Presentation</vt:lpstr>
      <vt:lpstr>PowerPoint Presentation</vt:lpstr>
      <vt:lpstr>Injury Prevention</vt:lpstr>
      <vt:lpstr>Safe Kids Columbus</vt:lpstr>
      <vt:lpstr>PowerPoint Presentation</vt:lpstr>
      <vt:lpstr>Safe Kids Columbus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Dorriety</dc:creator>
  <cp:lastModifiedBy>Brian Dorriety</cp:lastModifiedBy>
  <cp:revision>92</cp:revision>
  <dcterms:created xsi:type="dcterms:W3CDTF">2020-02-10T13:10:11Z</dcterms:created>
  <dcterms:modified xsi:type="dcterms:W3CDTF">2023-07-03T21:33:52Z</dcterms:modified>
</cp:coreProperties>
</file>